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5" r:id="rId3"/>
    <p:sldId id="259" r:id="rId4"/>
    <p:sldId id="263" r:id="rId5"/>
    <p:sldId id="264" r:id="rId6"/>
    <p:sldId id="269" r:id="rId7"/>
    <p:sldId id="270" r:id="rId8"/>
    <p:sldId id="320" r:id="rId9"/>
    <p:sldId id="276" r:id="rId10"/>
    <p:sldId id="271" r:id="rId11"/>
    <p:sldId id="272" r:id="rId12"/>
    <p:sldId id="273" r:id="rId13"/>
    <p:sldId id="345" r:id="rId14"/>
    <p:sldId id="334" r:id="rId15"/>
    <p:sldId id="335" r:id="rId16"/>
    <p:sldId id="257" r:id="rId17"/>
    <p:sldId id="275" r:id="rId18"/>
    <p:sldId id="277" r:id="rId19"/>
    <p:sldId id="260" r:id="rId20"/>
    <p:sldId id="831" r:id="rId21"/>
    <p:sldId id="336" r:id="rId22"/>
    <p:sldId id="344" r:id="rId23"/>
    <p:sldId id="834" r:id="rId24"/>
    <p:sldId id="810" r:id="rId25"/>
    <p:sldId id="809" r:id="rId26"/>
    <p:sldId id="808" r:id="rId27"/>
    <p:sldId id="844" r:id="rId28"/>
    <p:sldId id="832" r:id="rId29"/>
    <p:sldId id="833" r:id="rId30"/>
    <p:sldId id="322" r:id="rId31"/>
    <p:sldId id="330" r:id="rId32"/>
    <p:sldId id="343" r:id="rId33"/>
    <p:sldId id="346" r:id="rId34"/>
    <p:sldId id="262" r:id="rId3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0A"/>
    <a:srgbClr val="092B99"/>
    <a:srgbClr val="1F7BBD"/>
    <a:srgbClr val="F6B600"/>
    <a:srgbClr val="1D7BBD"/>
    <a:srgbClr val="F6B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827" autoAdjust="0"/>
  </p:normalViewPr>
  <p:slideViewPr>
    <p:cSldViewPr snapToGrid="0" showGuides="1">
      <p:cViewPr>
        <p:scale>
          <a:sx n="90" d="100"/>
          <a:sy n="90" d="100"/>
        </p:scale>
        <p:origin x="1308" y="3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789FA-EB67-4573-9AAA-5B7EE950D78F}" type="datetimeFigureOut">
              <a:rPr lang="es-CO" smtClean="0"/>
              <a:t>10/02/2023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A00A9-8007-4DE1-91FA-9E49BBE8F88C}" type="slidenum">
              <a:rPr lang="es-CO" smtClean="0"/>
              <a:t>‹#›</a:t>
            </a:fld>
            <a:endParaRPr lang="es-CO"/>
          </a:p>
        </p:txBody>
      </p:sp>
    </p:spTree>
    <p:extLst>
      <p:ext uri="{BB962C8B-B14F-4D97-AF65-F5344CB8AC3E}">
        <p14:creationId xmlns:p14="http://schemas.microsoft.com/office/powerpoint/2010/main" val="27929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B4A00A9-8007-4DE1-91FA-9E49BBE8F88C}" type="slidenum">
              <a:rPr lang="es-CO" smtClean="0"/>
              <a:t>1</a:t>
            </a:fld>
            <a:endParaRPr lang="es-CO"/>
          </a:p>
        </p:txBody>
      </p:sp>
    </p:spTree>
    <p:extLst>
      <p:ext uri="{BB962C8B-B14F-4D97-AF65-F5344CB8AC3E}">
        <p14:creationId xmlns:p14="http://schemas.microsoft.com/office/powerpoint/2010/main" val="2461305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Estos colores naranjas y amarillos pueden servir para resaltar algo importante por el contraste con los tonos azules. NUNCA usar textos blancos sobre fondos amarillos o naranjas. </a:t>
            </a:r>
            <a:endParaRPr lang="es-CO" dirty="0"/>
          </a:p>
        </p:txBody>
      </p:sp>
      <p:sp>
        <p:nvSpPr>
          <p:cNvPr id="4" name="Marcador de número de diapositiva 3"/>
          <p:cNvSpPr>
            <a:spLocks noGrp="1"/>
          </p:cNvSpPr>
          <p:nvPr>
            <p:ph type="sldNum" sz="quarter" idx="5"/>
          </p:nvPr>
        </p:nvSpPr>
        <p:spPr/>
        <p:txBody>
          <a:bodyPr/>
          <a:lstStyle/>
          <a:p>
            <a:fld id="{FB4A00A9-8007-4DE1-91FA-9E49BBE8F88C}" type="slidenum">
              <a:rPr lang="es-CO" smtClean="0"/>
              <a:t>2</a:t>
            </a:fld>
            <a:endParaRPr lang="es-CO"/>
          </a:p>
        </p:txBody>
      </p:sp>
    </p:spTree>
    <p:extLst>
      <p:ext uri="{BB962C8B-B14F-4D97-AF65-F5344CB8AC3E}">
        <p14:creationId xmlns:p14="http://schemas.microsoft.com/office/powerpoint/2010/main" val="4675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Estos colores naranjas y amarillos pueden servir para resaltar algo importante por el contraste con los tonos azules. NUNCA usar textos blancos sobre fondos amarillos o naranjas. </a:t>
            </a:r>
            <a:endParaRPr lang="es-CO" dirty="0"/>
          </a:p>
        </p:txBody>
      </p:sp>
      <p:sp>
        <p:nvSpPr>
          <p:cNvPr id="4" name="Marcador de número de diapositiva 3"/>
          <p:cNvSpPr>
            <a:spLocks noGrp="1"/>
          </p:cNvSpPr>
          <p:nvPr>
            <p:ph type="sldNum" sz="quarter" idx="5"/>
          </p:nvPr>
        </p:nvSpPr>
        <p:spPr/>
        <p:txBody>
          <a:bodyPr/>
          <a:lstStyle/>
          <a:p>
            <a:fld id="{FB4A00A9-8007-4DE1-91FA-9E49BBE8F88C}" type="slidenum">
              <a:rPr lang="es-CO" smtClean="0"/>
              <a:t>9</a:t>
            </a:fld>
            <a:endParaRPr lang="es-CO"/>
          </a:p>
        </p:txBody>
      </p:sp>
    </p:spTree>
    <p:extLst>
      <p:ext uri="{BB962C8B-B14F-4D97-AF65-F5344CB8AC3E}">
        <p14:creationId xmlns:p14="http://schemas.microsoft.com/office/powerpoint/2010/main" val="3722026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Estos colores naranjas y amarillos pueden servir para resaltar algo importante por el contraste con los tonos azules. NUNCA usar textos blancos sobre fondos amarillos o naranjas. </a:t>
            </a:r>
            <a:endParaRPr lang="es-CO" dirty="0"/>
          </a:p>
        </p:txBody>
      </p:sp>
      <p:sp>
        <p:nvSpPr>
          <p:cNvPr id="4" name="Marcador de número de diapositiva 3"/>
          <p:cNvSpPr>
            <a:spLocks noGrp="1"/>
          </p:cNvSpPr>
          <p:nvPr>
            <p:ph type="sldNum" sz="quarter" idx="5"/>
          </p:nvPr>
        </p:nvSpPr>
        <p:spPr/>
        <p:txBody>
          <a:bodyPr/>
          <a:lstStyle/>
          <a:p>
            <a:fld id="{FB4A00A9-8007-4DE1-91FA-9E49BBE8F88C}" type="slidenum">
              <a:rPr lang="es-CO" smtClean="0"/>
              <a:t>16</a:t>
            </a:fld>
            <a:endParaRPr lang="es-CO"/>
          </a:p>
        </p:txBody>
      </p:sp>
    </p:spTree>
    <p:extLst>
      <p:ext uri="{BB962C8B-B14F-4D97-AF65-F5344CB8AC3E}">
        <p14:creationId xmlns:p14="http://schemas.microsoft.com/office/powerpoint/2010/main" val="1314206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0B530DD-07D9-468B-8703-991F6319851F}" type="slidenum">
              <a:rPr lang="es-CO" smtClean="0"/>
              <a:t>27</a:t>
            </a:fld>
            <a:endParaRPr lang="es-CO" dirty="0"/>
          </a:p>
        </p:txBody>
      </p:sp>
    </p:spTree>
    <p:extLst>
      <p:ext uri="{BB962C8B-B14F-4D97-AF65-F5344CB8AC3E}">
        <p14:creationId xmlns:p14="http://schemas.microsoft.com/office/powerpoint/2010/main" val="1864569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0B530DD-07D9-468B-8703-991F6319851F}" type="slidenum">
              <a:rPr lang="es-CO" smtClean="0"/>
              <a:t>28</a:t>
            </a:fld>
            <a:endParaRPr lang="es-CO" dirty="0"/>
          </a:p>
        </p:txBody>
      </p:sp>
    </p:spTree>
    <p:extLst>
      <p:ext uri="{BB962C8B-B14F-4D97-AF65-F5344CB8AC3E}">
        <p14:creationId xmlns:p14="http://schemas.microsoft.com/office/powerpoint/2010/main" val="204016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0B530DD-07D9-468B-8703-991F6319851F}" type="slidenum">
              <a:rPr lang="es-CO" smtClean="0"/>
              <a:t>29</a:t>
            </a:fld>
            <a:endParaRPr lang="es-CO" dirty="0"/>
          </a:p>
        </p:txBody>
      </p:sp>
    </p:spTree>
    <p:extLst>
      <p:ext uri="{BB962C8B-B14F-4D97-AF65-F5344CB8AC3E}">
        <p14:creationId xmlns:p14="http://schemas.microsoft.com/office/powerpoint/2010/main" val="107167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F94D0-A305-01FC-5D0C-65F2E007E1C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970E684-E8B5-08F2-16C4-BC7CE1724C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5AFAD544-A300-2D0F-C065-20C3AA7656D6}"/>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5" name="Marcador de pie de página 4">
            <a:extLst>
              <a:ext uri="{FF2B5EF4-FFF2-40B4-BE49-F238E27FC236}">
                <a16:creationId xmlns:a16="http://schemas.microsoft.com/office/drawing/2014/main" id="{F9141E40-1BB8-F37E-772A-0C01F68533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9FE2B31-82B6-7505-C833-6C16B48285CE}"/>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2171246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3BB5A6-1D42-5E94-3530-B03788D36D7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A543149-606D-117A-22E1-59B0EA776D9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6548A07-4769-5F66-68F0-67F8A089CF12}"/>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5" name="Marcador de pie de página 4">
            <a:extLst>
              <a:ext uri="{FF2B5EF4-FFF2-40B4-BE49-F238E27FC236}">
                <a16:creationId xmlns:a16="http://schemas.microsoft.com/office/drawing/2014/main" id="{07776503-39A8-F01D-05EB-386D7ACD56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524E2AA-3B72-E66D-494A-13CC6910E953}"/>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1178249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AE78EBA-7830-FD69-7345-AC928C09BDE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7DF1853-6105-3789-CF81-96E246E0EDB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4A7740C-3D7B-5D81-B206-46ABE68B1416}"/>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5" name="Marcador de pie de página 4">
            <a:extLst>
              <a:ext uri="{FF2B5EF4-FFF2-40B4-BE49-F238E27FC236}">
                <a16:creationId xmlns:a16="http://schemas.microsoft.com/office/drawing/2014/main" id="{83ADEB2E-CCEA-8CD9-7091-BB9A3F1CB02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5EB451-DED7-1DF8-0F77-801C914ED8FB}"/>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486189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402444"/>
            <a:ext cx="11582400" cy="769496"/>
          </a:xfrm>
          <a:ln w="28575">
            <a:solidFill>
              <a:srgbClr val="233E6C"/>
            </a:solidFill>
          </a:ln>
        </p:spPr>
        <p:txBody>
          <a:bodyPr>
            <a:noAutofit/>
          </a:bodyPr>
          <a:lstStyle>
            <a:lvl1pPr algn="l">
              <a:defRPr sz="4000">
                <a:solidFill>
                  <a:srgbClr val="233E6C"/>
                </a:solidFill>
                <a:latin typeface="Ancizar Sans Black" pitchFamily="34" charset="0"/>
              </a:defRPr>
            </a:lvl1pPr>
          </a:lstStyle>
          <a:p>
            <a:r>
              <a:rPr lang="en-US" dirty="0"/>
              <a:t>Click to edit Master title style</a:t>
            </a:r>
            <a:endParaRPr lang="es-CO" dirty="0"/>
          </a:p>
        </p:txBody>
      </p:sp>
    </p:spTree>
    <p:extLst>
      <p:ext uri="{BB962C8B-B14F-4D97-AF65-F5344CB8AC3E}">
        <p14:creationId xmlns:p14="http://schemas.microsoft.com/office/powerpoint/2010/main" val="886086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353BE-DF6D-34D9-238B-1981E847FEF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6AA2F46-A06F-A56C-4EF7-CBD21342F31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45CD2F1-50E2-8C42-9314-D6D886C31799}"/>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5" name="Marcador de pie de página 4">
            <a:extLst>
              <a:ext uri="{FF2B5EF4-FFF2-40B4-BE49-F238E27FC236}">
                <a16:creationId xmlns:a16="http://schemas.microsoft.com/office/drawing/2014/main" id="{8211691A-4238-E65D-46A2-14EA2090818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DA8D6A3-37A2-7C8D-C99E-E49264A9F431}"/>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2337976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0299E-E2FD-F0BB-DF3B-74D26D9E47D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E4E1A18-868D-AE1A-84B1-C88C29AEC0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56A0FF9-410A-A7C9-EEB4-9DAFAE5295D5}"/>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5" name="Marcador de pie de página 4">
            <a:extLst>
              <a:ext uri="{FF2B5EF4-FFF2-40B4-BE49-F238E27FC236}">
                <a16:creationId xmlns:a16="http://schemas.microsoft.com/office/drawing/2014/main" id="{5AFDC63D-5C1E-EA00-06DC-5C994B7D247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9EFF5B2-CC85-BC79-3F9C-E07A12874678}"/>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211431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15A50C-B2F4-4D89-DB5D-8F702E8338E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2976D8F-F70C-2D33-EE91-29F3B2C2E86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3F73F1C-63BF-65AF-B61A-632A38061EF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A48891D-460F-19EE-0B63-725A62BFE84A}"/>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6" name="Marcador de pie de página 5">
            <a:extLst>
              <a:ext uri="{FF2B5EF4-FFF2-40B4-BE49-F238E27FC236}">
                <a16:creationId xmlns:a16="http://schemas.microsoft.com/office/drawing/2014/main" id="{64453EF8-F22D-E3C7-8DE3-94C7B2E5F78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76CE637-7912-2B65-EDA5-F0826AA4EA2E}"/>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2129054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C93CF6-F7EC-E6B1-B213-CA6291D0634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0A1369D-9CE0-2EEA-4FB6-840A8D28E1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B5F13A2-CA99-6D15-CF89-CEDB5DD4575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84AF553-E36A-F009-CA78-E6C4D57A6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A7DF4F6-E65B-E577-CFD9-7141EE2ABDB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975D5B7-CA2F-3C64-2E4B-03A8CC862AEE}"/>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8" name="Marcador de pie de página 7">
            <a:extLst>
              <a:ext uri="{FF2B5EF4-FFF2-40B4-BE49-F238E27FC236}">
                <a16:creationId xmlns:a16="http://schemas.microsoft.com/office/drawing/2014/main" id="{210C4D85-5C83-1A9D-7CC9-F259E03951B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471779-8404-955E-4E3C-464507C73B9B}"/>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4081501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5A71A-55F2-0258-25D8-490A889881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09E30EB-B2BB-A497-DA10-07D835446316}"/>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4" name="Marcador de pie de página 3">
            <a:extLst>
              <a:ext uri="{FF2B5EF4-FFF2-40B4-BE49-F238E27FC236}">
                <a16:creationId xmlns:a16="http://schemas.microsoft.com/office/drawing/2014/main" id="{BD31F496-304E-FC5F-75EB-3AC29E188B59}"/>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2BFBF37-6628-C632-C813-ABE0931AE17F}"/>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309295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FA57741-59F3-7EA2-A100-77038B93A8DB}"/>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3" name="Marcador de pie de página 2">
            <a:extLst>
              <a:ext uri="{FF2B5EF4-FFF2-40B4-BE49-F238E27FC236}">
                <a16:creationId xmlns:a16="http://schemas.microsoft.com/office/drawing/2014/main" id="{AEEF86F5-1FDB-D07E-426F-4778502093F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C492D600-F347-E0F2-22F1-2CB71A379E5E}"/>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360457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E92D9E-A302-F336-9AAE-A3B8E9B86AD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23768F9-125A-A1D3-9BBB-D6573EA0FD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6E85A26-1445-7ACC-6ABF-D3B9F6B87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0D9D8F7-BAE3-555B-94B8-1E444EA94F9B}"/>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6" name="Marcador de pie de página 5">
            <a:extLst>
              <a:ext uri="{FF2B5EF4-FFF2-40B4-BE49-F238E27FC236}">
                <a16:creationId xmlns:a16="http://schemas.microsoft.com/office/drawing/2014/main" id="{8141B67C-96F1-3525-2412-62DD4CA6415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9738246-FD1B-246C-37A0-059882D01C34}"/>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3561147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5BE3EB-2B0F-6059-F2B9-B70086D1A63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F938C3B8-4DD2-CA6C-547F-82F500072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C4913F32-1936-3154-0C4F-71BBFB7A0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039F5F7-F2EC-C7BA-092B-6BAD7BB253A1}"/>
              </a:ext>
            </a:extLst>
          </p:cNvPr>
          <p:cNvSpPr>
            <a:spLocks noGrp="1"/>
          </p:cNvSpPr>
          <p:nvPr>
            <p:ph type="dt" sz="half" idx="10"/>
          </p:nvPr>
        </p:nvSpPr>
        <p:spPr/>
        <p:txBody>
          <a:bodyPr/>
          <a:lstStyle/>
          <a:p>
            <a:fld id="{961A5E11-A927-496E-88A1-75F66F6AE8F3}" type="datetimeFigureOut">
              <a:rPr lang="es-CO" smtClean="0"/>
              <a:t>10/02/2023</a:t>
            </a:fld>
            <a:endParaRPr lang="es-CO"/>
          </a:p>
        </p:txBody>
      </p:sp>
      <p:sp>
        <p:nvSpPr>
          <p:cNvPr id="6" name="Marcador de pie de página 5">
            <a:extLst>
              <a:ext uri="{FF2B5EF4-FFF2-40B4-BE49-F238E27FC236}">
                <a16:creationId xmlns:a16="http://schemas.microsoft.com/office/drawing/2014/main" id="{78E74096-5817-FFF6-2A0D-81B17D5760F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3CB1A40-147C-69EA-F9BC-A8EE1E0945E4}"/>
              </a:ext>
            </a:extLst>
          </p:cNvPr>
          <p:cNvSpPr>
            <a:spLocks noGrp="1"/>
          </p:cNvSpPr>
          <p:nvPr>
            <p:ph type="sldNum" sz="quarter" idx="12"/>
          </p:nvPr>
        </p:nvSpPr>
        <p:spPr/>
        <p:txBody>
          <a:bodyPr/>
          <a:lstStyle/>
          <a:p>
            <a:fld id="{A8AA8296-9FEA-42A6-AC50-6B0614DA6470}" type="slidenum">
              <a:rPr lang="es-CO" smtClean="0"/>
              <a:t>‹#›</a:t>
            </a:fld>
            <a:endParaRPr lang="es-CO"/>
          </a:p>
        </p:txBody>
      </p:sp>
    </p:spTree>
    <p:extLst>
      <p:ext uri="{BB962C8B-B14F-4D97-AF65-F5344CB8AC3E}">
        <p14:creationId xmlns:p14="http://schemas.microsoft.com/office/powerpoint/2010/main" val="193277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924B1F2-DF25-4DB1-79E6-C5000E8309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9C201B9-373D-CDFC-9193-A7E8DCB396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68F6A77-06B3-03F7-7EA8-B324224C4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1A5E11-A927-496E-88A1-75F66F6AE8F3}" type="datetimeFigureOut">
              <a:rPr lang="es-CO" smtClean="0"/>
              <a:t>10/02/2023</a:t>
            </a:fld>
            <a:endParaRPr lang="es-CO"/>
          </a:p>
        </p:txBody>
      </p:sp>
      <p:sp>
        <p:nvSpPr>
          <p:cNvPr id="5" name="Marcador de pie de página 4">
            <a:extLst>
              <a:ext uri="{FF2B5EF4-FFF2-40B4-BE49-F238E27FC236}">
                <a16:creationId xmlns:a16="http://schemas.microsoft.com/office/drawing/2014/main" id="{925F5E60-7746-B701-34D5-BA94F273A5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A98D4D7F-08A3-831A-9395-6FBE0CC618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A8296-9FEA-42A6-AC50-6B0614DA6470}" type="slidenum">
              <a:rPr lang="es-CO" smtClean="0"/>
              <a:t>‹#›</a:t>
            </a:fld>
            <a:endParaRPr lang="es-CO"/>
          </a:p>
        </p:txBody>
      </p:sp>
    </p:spTree>
    <p:extLst>
      <p:ext uri="{BB962C8B-B14F-4D97-AF65-F5344CB8AC3E}">
        <p14:creationId xmlns:p14="http://schemas.microsoft.com/office/powerpoint/2010/main" val="305475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CgGFMKK7vcs" TargetMode="External"/><Relationship Id="rId5" Type="http://schemas.openxmlformats.org/officeDocument/2006/relationships/image" Target="../media/image1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youtube.com/watch?v=TNdkbGUpeH4" TargetMode="External"/><Relationship Id="rId5" Type="http://schemas.openxmlformats.org/officeDocument/2006/relationships/image" Target="../media/image16.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legal.unal.edu.co/sisjurun/normas/Norma1.jsp?i=34478" TargetMode="External"/><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ingenieria.bogota.unal.edu.co/es/dependencias/secretaria-academica/solicitudes-estudiantiles.html" TargetMode="External"/><Relationship Id="rId5" Type="http://schemas.openxmlformats.org/officeDocument/2006/relationships/hyperlink" Target="https://ingenieria.bogota.unal.edu.co/es/dependencias/vicedecanatura-academica/formatos.html" TargetMode="External"/><Relationship Id="rId4" Type="http://schemas.openxmlformats.org/officeDocument/2006/relationships/image" Target="../media/image17.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mailto:acica_fibog@unal.edu.co" TargetMode="External"/><Relationship Id="rId7" Type="http://schemas.openxmlformats.org/officeDocument/2006/relationships/hyperlink" Target="https://sites.google.com/unal.edu.co/diracica-bogota-unal/p%C3%A1gina-principal?authuser=0" TargetMode="External"/><Relationship Id="rId2" Type="http://schemas.openxmlformats.org/officeDocument/2006/relationships/hyperlink" Target="mailto:diracica_fibog@unal.edo"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10"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hyperlink" Target="https://ingenieria.bogota.unal.edu.co/es/dependencias/areas-curriculares/ing-civil-y-agricola.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legal.unal.edu.co/rlunal/home/doc.jsp?d_i=10302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www.pregrado.unal.edu.co/programas/docs/acreditacion/R3984_12M.pdf" TargetMode="External"/><Relationship Id="rId4" Type="http://schemas.openxmlformats.org/officeDocument/2006/relationships/hyperlink" Target="http://www.legal.unal.edu.co/rlunal/home/doc.jsp?d_i=10323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docs.google.com/forms/d/e/1FAIpQLSdvoqVnajdTEkGWf-e1RNMpfc6cxX9qu7WdSQrG9FJoOKlsYQ/viewform"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ingenieria.bogota.unal.edu.co/es/dependencias/direccion-de-bienestar.html" TargetMode="External"/><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www.legal.unal.edu.co/rlunal/home/doc.jsp?d_i=42724#2" TargetMode="External"/><Relationship Id="rId2" Type="http://schemas.openxmlformats.org/officeDocument/2006/relationships/hyperlink" Target="http://www.legal.unal.edu.co/rlunal/home/doc.jsp?d_i=35443" TargetMode="Externa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hyperlink" Target="https://convocatoriasbogota.unal.edu.co/estudiantes-auxiliares/" TargetMode="Externa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hyperlink" Target="http://diracad.bogota.unal.edu.co/gea"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diracad.bogota.unal.edu.co/explora" TargetMode="External"/><Relationship Id="rId9" Type="http://schemas.openxmlformats.org/officeDocument/2006/relationships/hyperlink" Target="http://diracad.bogota.unal.edu.co/intensive/requisitos-proces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legal.unal.edu.co/sisjurun/normas/Norma1.jsp?i=34983" TargetMode="External"/><Relationship Id="rId3" Type="http://schemas.openxmlformats.org/officeDocument/2006/relationships/image" Target="../media/image4.png"/><Relationship Id="rId7" Type="http://schemas.openxmlformats.org/officeDocument/2006/relationships/hyperlink" Target="http://www.legal.unal.edu.co/sisjurun/normas/Norma1.jsp?i=42386"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legal.unal.edu.co/sisjurun/normas/Norma1.jsp?i=89932" TargetMode="External"/><Relationship Id="rId5" Type="http://schemas.openxmlformats.org/officeDocument/2006/relationships/hyperlink" Target="http://www.dre.unal.edu.co/nc/esx/es/movilidad/saliente.html" TargetMode="External"/><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hyperlink" Target="https://ingenieria.unal.edu.co/pri/convenios" TargetMode="External"/><Relationship Id="rId4" Type="http://schemas.openxmlformats.org/officeDocument/2006/relationships/hyperlink" Target="https://ingenieria.unal.edu.co/pri/nuestros-estudiantes/tramitar-un-convenio" TargetMode="External"/><Relationship Id="rId9" Type="http://schemas.openxmlformats.org/officeDocument/2006/relationships/hyperlink" Target="https://ingenieria.unal.edu.co/pri/"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ingenieria.unal.edu.co/pri/"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www.google.com/url?q=http://www.legal.unal.edu.co/rlunal/home/doc.jsp?d_i%3D87613&amp;sa=D&amp;sntz=1&amp;usg=AFQjCNHG5XoH_q-jYFRhE51PIFhFLLyWkA" TargetMode="External"/><Relationship Id="rId5" Type="http://schemas.openxmlformats.org/officeDocument/2006/relationships/image" Target="../media/image43.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43.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bogota.unal.edu.co/fileadmin/institucional/Organigrama_2015.pdf"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ingenieria.bogota.unal.edu.co/es/programas.html" TargetMode="External"/><Relationship Id="rId3" Type="http://schemas.openxmlformats.org/officeDocument/2006/relationships/hyperlink" Target="http://www.pregrado.unal.edu.co/programas/docs/acreditacion/R3984_12M.pdf" TargetMode="External"/><Relationship Id="rId7" Type="http://schemas.openxmlformats.org/officeDocument/2006/relationships/hyperlink" Target="http://www.legal.unal.edu.co/rlunal/home/doc.jsp?d_i=97946"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www.legal.unal.edu.co/rlunal/home/doc.jsp?d_i=34983" TargetMode="External"/><Relationship Id="rId5" Type="http://schemas.openxmlformats.org/officeDocument/2006/relationships/hyperlink" Target="http://www.legal.unal.edu.co/rlunal/home/doc.jsp?d_i=34245" TargetMode="Externa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legal.unal.edu.co/rlunal/home/doc.jsp?d_i=34983"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www.legal.unal.edu.co/rlunal/home/doc.jsp?d_i=48208" TargetMode="External"/><Relationship Id="rId2" Type="http://schemas.openxmlformats.org/officeDocument/2006/relationships/hyperlink" Target="http://www.legal.unal.edu.co/rlunal/home/doc.jsp?d_i=34725" TargetMode="Externa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legal.unal.edu.co/rlunal/home/doc.jsp?d_i=97946"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genieria.bogota.unal.edu.co/facultad/organigrama.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hyperlink" Target="mailto:coocuprhi_fibog@unal.edu.co" TargetMode="External"/><Relationship Id="rId3" Type="http://schemas.openxmlformats.org/officeDocument/2006/relationships/image" Target="../media/image10.png"/><Relationship Id="rId7" Type="http://schemas.openxmlformats.org/officeDocument/2006/relationships/hyperlink" Target="mailto:coocupgeo_fibog@unal.edu.co"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mailto:coocupest_fibog@unal.edu.co" TargetMode="External"/><Relationship Id="rId5" Type="http://schemas.openxmlformats.org/officeDocument/2006/relationships/hyperlink" Target="mailto:coocuptra_fibog@unal.edu.co" TargetMode="External"/><Relationship Id="rId4" Type="http://schemas.openxmlformats.org/officeDocument/2006/relationships/hyperlink" Target="mailto:coocudici_fibog@unal.edu.c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mailto:acica_fibog@unal.edu.co" TargetMode="External"/><Relationship Id="rId5" Type="http://schemas.openxmlformats.org/officeDocument/2006/relationships/hyperlink" Target="mailto:raeicyafi_bog@unal.edu.co" TargetMode="External"/><Relationship Id="rId4" Type="http://schemas.openxmlformats.org/officeDocument/2006/relationships/hyperlink" Target="mailto:diracica_fibog@unal.edu.co"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legal.unal.edu.co/rlunal/home/doc.jsp?d_i=39164" TargetMode="External"/><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63D7119-5907-EFDC-6B1E-4CE268A13377}"/>
              </a:ext>
            </a:extLst>
          </p:cNvPr>
          <p:cNvSpPr txBox="1"/>
          <p:nvPr/>
        </p:nvSpPr>
        <p:spPr>
          <a:xfrm>
            <a:off x="4838007" y="633112"/>
            <a:ext cx="7056327" cy="3046988"/>
          </a:xfrm>
          <a:prstGeom prst="rect">
            <a:avLst/>
          </a:prstGeom>
          <a:noFill/>
        </p:spPr>
        <p:txBody>
          <a:bodyPr wrap="square" rtlCol="0">
            <a:spAutoFit/>
          </a:bodyPr>
          <a:lstStyle/>
          <a:p>
            <a:r>
              <a:rPr lang="es-CO" sz="7200" b="1" dirty="0">
                <a:solidFill>
                  <a:schemeClr val="bg1"/>
                </a:solidFill>
                <a:latin typeface="Ancizar Sans Black" panose="020B0A02040300000003" pitchFamily="34" charset="0"/>
              </a:rPr>
              <a:t>SEMINARIO 1 y 2 </a:t>
            </a:r>
            <a:br>
              <a:rPr lang="es-CO" sz="6000" b="1" dirty="0">
                <a:solidFill>
                  <a:schemeClr val="bg1"/>
                </a:solidFill>
                <a:latin typeface="Ancizar Sans Black" panose="020B0A02040300000003" pitchFamily="34" charset="0"/>
              </a:rPr>
            </a:br>
            <a:r>
              <a:rPr lang="es-CO" sz="6000" b="1" dirty="0">
                <a:solidFill>
                  <a:schemeClr val="bg1"/>
                </a:solidFill>
                <a:latin typeface="Ancizar Sans Black" panose="020B0A02040300000003" pitchFamily="34" charset="0"/>
              </a:rPr>
              <a:t>profundización e investigación</a:t>
            </a:r>
            <a:endParaRPr lang="es-CO" sz="7200" b="1" dirty="0">
              <a:solidFill>
                <a:schemeClr val="bg1"/>
              </a:solidFill>
              <a:latin typeface="Ancizar Sans Black" panose="020B0A02040300000003" pitchFamily="34" charset="0"/>
            </a:endParaRPr>
          </a:p>
        </p:txBody>
      </p:sp>
      <p:sp>
        <p:nvSpPr>
          <p:cNvPr id="5" name="CuadroTexto 4">
            <a:extLst>
              <a:ext uri="{FF2B5EF4-FFF2-40B4-BE49-F238E27FC236}">
                <a16:creationId xmlns:a16="http://schemas.microsoft.com/office/drawing/2014/main" id="{453FCD00-7F82-8E86-494C-5A9202C99907}"/>
              </a:ext>
            </a:extLst>
          </p:cNvPr>
          <p:cNvSpPr txBox="1"/>
          <p:nvPr/>
        </p:nvSpPr>
        <p:spPr>
          <a:xfrm>
            <a:off x="5740294" y="4399640"/>
            <a:ext cx="6451706" cy="1200329"/>
          </a:xfrm>
          <a:prstGeom prst="rect">
            <a:avLst/>
          </a:prstGeom>
          <a:noFill/>
        </p:spPr>
        <p:txBody>
          <a:bodyPr wrap="square" rtlCol="0">
            <a:spAutoFit/>
          </a:bodyPr>
          <a:lstStyle/>
          <a:p>
            <a:r>
              <a:rPr lang="es-CO" sz="3600" b="1" i="1" dirty="0">
                <a:solidFill>
                  <a:schemeClr val="bg1"/>
                </a:solidFill>
                <a:latin typeface="Ancizar Sans" panose="020B0602040300000003" pitchFamily="34" charset="0"/>
              </a:rPr>
              <a:t>Aspectos administrativos y académicos generales</a:t>
            </a:r>
          </a:p>
        </p:txBody>
      </p:sp>
      <p:sp>
        <p:nvSpPr>
          <p:cNvPr id="6" name="Rectángulo 5">
            <a:extLst>
              <a:ext uri="{FF2B5EF4-FFF2-40B4-BE49-F238E27FC236}">
                <a16:creationId xmlns:a16="http://schemas.microsoft.com/office/drawing/2014/main" id="{D06EF23D-6644-4A60-8729-D8A6FBF8E8B5}"/>
              </a:ext>
            </a:extLst>
          </p:cNvPr>
          <p:cNvSpPr/>
          <p:nvPr/>
        </p:nvSpPr>
        <p:spPr>
          <a:xfrm>
            <a:off x="0" y="5898660"/>
            <a:ext cx="12192000" cy="959339"/>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ADB0B6C3-4F09-47EB-8C35-3B5EA51BE8B5}"/>
              </a:ext>
            </a:extLst>
          </p:cNvPr>
          <p:cNvSpPr txBox="1"/>
          <p:nvPr/>
        </p:nvSpPr>
        <p:spPr>
          <a:xfrm>
            <a:off x="154078" y="6096476"/>
            <a:ext cx="4112785" cy="577081"/>
          </a:xfrm>
          <a:prstGeom prst="rect">
            <a:avLst/>
          </a:prstGeom>
          <a:noFill/>
        </p:spPr>
        <p:txBody>
          <a:bodyPr wrap="square" rtlCol="0">
            <a:spAutoFit/>
          </a:bodyPr>
          <a:lstStyle/>
          <a:p>
            <a:r>
              <a:rPr lang="es-CO" sz="1050" i="1" dirty="0">
                <a:solidFill>
                  <a:srgbClr val="F2E6CC"/>
                </a:solidFill>
                <a:latin typeface="Ancizar Sans" panose="020B0602040300000003" pitchFamily="34" charset="0"/>
              </a:rPr>
              <a:t>Área Curricular de Ingeniería Civil y Agrícola </a:t>
            </a:r>
          </a:p>
          <a:p>
            <a:r>
              <a:rPr lang="es-CO" sz="1050" i="1" dirty="0">
                <a:solidFill>
                  <a:srgbClr val="F2E6CC"/>
                </a:solidFill>
                <a:latin typeface="Ancizar Sans" panose="020B0602040300000003" pitchFamily="34" charset="0"/>
              </a:rPr>
              <a:t>Facultad de Ingeniería</a:t>
            </a:r>
            <a:endParaRPr lang="en-US" sz="1050" i="1" dirty="0">
              <a:solidFill>
                <a:srgbClr val="F2E6CC"/>
              </a:solidFill>
              <a:latin typeface="Ancizar Sans" panose="020B0602040300000003" pitchFamily="34" charset="0"/>
            </a:endParaRPr>
          </a:p>
          <a:p>
            <a:r>
              <a:rPr lang="es-CO" sz="1050" i="1" dirty="0">
                <a:solidFill>
                  <a:srgbClr val="F2E6CC"/>
                </a:solidFill>
                <a:latin typeface="Ancizar Sans" panose="020B0602040300000003" pitchFamily="34" charset="0"/>
              </a:rPr>
              <a:t>Sede Bogotá</a:t>
            </a:r>
          </a:p>
        </p:txBody>
      </p:sp>
      <p:pic>
        <p:nvPicPr>
          <p:cNvPr id="8" name="Imagen 7">
            <a:extLst>
              <a:ext uri="{FF2B5EF4-FFF2-40B4-BE49-F238E27FC236}">
                <a16:creationId xmlns:a16="http://schemas.microsoft.com/office/drawing/2014/main" id="{532B6C1A-3B70-4B20-ABC0-9947828665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264" b="-1"/>
          <a:stretch/>
        </p:blipFill>
        <p:spPr>
          <a:xfrm>
            <a:off x="8251871" y="6180796"/>
            <a:ext cx="1690018" cy="385037"/>
          </a:xfrm>
          <a:prstGeom prst="rect">
            <a:avLst/>
          </a:prstGeom>
        </p:spPr>
      </p:pic>
      <p:cxnSp>
        <p:nvCxnSpPr>
          <p:cNvPr id="9" name="Conector recto 8">
            <a:extLst>
              <a:ext uri="{FF2B5EF4-FFF2-40B4-BE49-F238E27FC236}">
                <a16:creationId xmlns:a16="http://schemas.microsoft.com/office/drawing/2014/main" id="{06D67FD9-63C8-4B22-A6C3-CFB5C4FA4395}"/>
              </a:ext>
            </a:extLst>
          </p:cNvPr>
          <p:cNvCxnSpPr>
            <a:cxnSpLocks/>
          </p:cNvCxnSpPr>
          <p:nvPr/>
        </p:nvCxnSpPr>
        <p:spPr>
          <a:xfrm flipH="1">
            <a:off x="10239555" y="6180796"/>
            <a:ext cx="2286" cy="4084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EB67DCEE-FF5C-4685-8534-11E59A7B81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61961" y="6019264"/>
            <a:ext cx="1532373" cy="674833"/>
          </a:xfrm>
          <a:prstGeom prst="rect">
            <a:avLst/>
          </a:prstGeom>
        </p:spPr>
      </p:pic>
    </p:spTree>
    <p:extLst>
      <p:ext uri="{BB962C8B-B14F-4D97-AF65-F5344CB8AC3E}">
        <p14:creationId xmlns:p14="http://schemas.microsoft.com/office/powerpoint/2010/main" val="3644428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787656F-59D6-9883-79F9-653B712290ED}"/>
              </a:ext>
            </a:extLst>
          </p:cNvPr>
          <p:cNvSpPr/>
          <p:nvPr/>
        </p:nvSpPr>
        <p:spPr>
          <a:xfrm>
            <a:off x="10310616" y="-71774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2" y="227163"/>
            <a:ext cx="4957358"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CITACIÓN A INSCRIPCIÓN O CANCELACIÓN</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p:cNvPicPr>
            <a:picLocks noChangeAspect="1"/>
          </p:cNvPicPr>
          <p:nvPr/>
        </p:nvPicPr>
        <p:blipFill>
          <a:blip r:embed="rId4"/>
          <a:stretch>
            <a:fillRect/>
          </a:stretch>
        </p:blipFill>
        <p:spPr>
          <a:xfrm>
            <a:off x="1" y="1"/>
            <a:ext cx="2372263" cy="297566"/>
          </a:xfrm>
          <a:prstGeom prst="rect">
            <a:avLst/>
          </a:prstGeom>
        </p:spPr>
      </p:pic>
      <p:pic>
        <p:nvPicPr>
          <p:cNvPr id="7" name="ESTUDIANTES - CITACIÓN A INSCRIPCIÓN O CANCELACION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8417" y="1279945"/>
            <a:ext cx="7813378" cy="4577391"/>
          </a:xfrm>
          <a:prstGeom prst="rect">
            <a:avLst/>
          </a:prstGeom>
        </p:spPr>
      </p:pic>
      <p:sp>
        <p:nvSpPr>
          <p:cNvPr id="8" name="CuadroTexto 7">
            <a:extLst>
              <a:ext uri="{FF2B5EF4-FFF2-40B4-BE49-F238E27FC236}">
                <a16:creationId xmlns:a16="http://schemas.microsoft.com/office/drawing/2014/main" id="{8E401C06-70A4-4535-9C6A-E96342616C02}"/>
              </a:ext>
            </a:extLst>
          </p:cNvPr>
          <p:cNvSpPr txBox="1"/>
          <p:nvPr/>
        </p:nvSpPr>
        <p:spPr>
          <a:xfrm>
            <a:off x="279841" y="2050203"/>
            <a:ext cx="3444020" cy="2530187"/>
          </a:xfrm>
          <a:prstGeom prst="rect">
            <a:avLst/>
          </a:prstGeom>
        </p:spPr>
        <p:txBody>
          <a:bodyPr vert="horz" lIns="91440" tIns="45720" rIns="91440" bIns="45720" rtlCol="0">
            <a:normAutofit/>
          </a:bodyPr>
          <a:lstStyle/>
          <a:p>
            <a:pPr algn="just"/>
            <a:r>
              <a:rPr lang="es-ES" sz="1800" dirty="0">
                <a:solidFill>
                  <a:schemeClr val="tx1">
                    <a:lumMod val="75000"/>
                    <a:lumOff val="25000"/>
                  </a:schemeClr>
                </a:solidFill>
                <a:latin typeface="Ancizar Sans" panose="020B0602040300000003" pitchFamily="34" charset="0"/>
              </a:rPr>
              <a:t>El video que vamos a ver, nos permitirá conocer el proceso que debemos seguir para la programación de cita o cancelación, para las asignaturas* del 2023-1.</a:t>
            </a:r>
          </a:p>
          <a:p>
            <a:pPr algn="just"/>
            <a:endParaRPr lang="es-ES" sz="1400" dirty="0">
              <a:solidFill>
                <a:schemeClr val="tx1">
                  <a:lumMod val="75000"/>
                  <a:lumOff val="25000"/>
                </a:schemeClr>
              </a:solidFill>
              <a:latin typeface="Ancizar Sans" panose="020B0602040300000003" pitchFamily="34" charset="0"/>
              <a:cs typeface="Ancizar Serif"/>
            </a:endParaRPr>
          </a:p>
          <a:p>
            <a:pPr algn="just"/>
            <a:r>
              <a:rPr lang="es-ES" sz="1200" dirty="0">
                <a:solidFill>
                  <a:schemeClr val="tx1">
                    <a:lumMod val="75000"/>
                    <a:lumOff val="25000"/>
                  </a:schemeClr>
                </a:solidFill>
                <a:latin typeface="Ancizar Sans" panose="020B0602040300000003" pitchFamily="34" charset="0"/>
                <a:cs typeface="Ancizar Serif"/>
              </a:rPr>
              <a:t>*Puedes consultar sobre las asignaturas con la Coordinación Curricular de tu programa. </a:t>
            </a:r>
            <a:endParaRPr lang="en-US" sz="1200" dirty="0">
              <a:solidFill>
                <a:schemeClr val="tx1">
                  <a:lumMod val="65000"/>
                  <a:lumOff val="35000"/>
                </a:schemeClr>
              </a:solidFill>
              <a:latin typeface="Ancizar Sans Light" panose="020B0502040300000003" pitchFamily="34" charset="0"/>
              <a:cs typeface="Ancizar Serif"/>
            </a:endParaRPr>
          </a:p>
        </p:txBody>
      </p:sp>
      <p:sp>
        <p:nvSpPr>
          <p:cNvPr id="9" name="Título 1"/>
          <p:cNvSpPr txBox="1">
            <a:spLocks/>
          </p:cNvSpPr>
          <p:nvPr/>
        </p:nvSpPr>
        <p:spPr>
          <a:xfrm>
            <a:off x="405324" y="5043575"/>
            <a:ext cx="3193054" cy="9256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600" dirty="0">
                <a:solidFill>
                  <a:schemeClr val="tx1">
                    <a:lumMod val="65000"/>
                    <a:lumOff val="35000"/>
                  </a:schemeClr>
                </a:solidFill>
                <a:latin typeface="Ancizar Sans"/>
                <a:cs typeface="Ancizar Sans"/>
              </a:rPr>
              <a:t>Si no puedes ver el video, ingresa al siguiente enlace: </a:t>
            </a:r>
            <a:r>
              <a:rPr lang="es-ES" sz="1600" dirty="0">
                <a:solidFill>
                  <a:schemeClr val="tx1">
                    <a:lumMod val="65000"/>
                    <a:lumOff val="35000"/>
                  </a:schemeClr>
                </a:solidFill>
                <a:latin typeface="Ancizar Sans"/>
                <a:cs typeface="Ancizar Sans"/>
                <a:hlinkClick r:id="rId6"/>
              </a:rPr>
              <a:t>https://www.youtube.com/watch?v=CgGFMKK7vcs</a:t>
            </a:r>
            <a:endParaRPr lang="es-ES" sz="1600" dirty="0">
              <a:solidFill>
                <a:schemeClr val="tx1">
                  <a:lumMod val="65000"/>
                  <a:lumOff val="35000"/>
                </a:schemeClr>
              </a:solidFill>
              <a:latin typeface="Ancizar Sans"/>
              <a:cs typeface="Ancizar Sans"/>
            </a:endParaRPr>
          </a:p>
        </p:txBody>
      </p:sp>
    </p:spTree>
    <p:extLst>
      <p:ext uri="{BB962C8B-B14F-4D97-AF65-F5344CB8AC3E}">
        <p14:creationId xmlns:p14="http://schemas.microsoft.com/office/powerpoint/2010/main" val="15305799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787656F-59D6-9883-79F9-653B712290ED}"/>
              </a:ext>
            </a:extLst>
          </p:cNvPr>
          <p:cNvSpPr/>
          <p:nvPr/>
        </p:nvSpPr>
        <p:spPr>
          <a:xfrm>
            <a:off x="10310616" y="-71774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2" y="227163"/>
            <a:ext cx="4957358" cy="434191"/>
          </a:xfrm>
          <a:prstGeom prst="rect">
            <a:avLst/>
          </a:prstGeom>
        </p:spPr>
        <p:txBody>
          <a:bodyPr vert="horz" lIns="68580" tIns="34290" rIns="68580" bIns="3429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INSCRIPCIÓN DE ASIGNATURAS POR AUTOMATRÍCULA</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p:cNvPicPr>
            <a:picLocks noChangeAspect="1"/>
          </p:cNvPicPr>
          <p:nvPr/>
        </p:nvPicPr>
        <p:blipFill>
          <a:blip r:embed="rId4"/>
          <a:stretch>
            <a:fillRect/>
          </a:stretch>
        </p:blipFill>
        <p:spPr>
          <a:xfrm>
            <a:off x="1" y="1"/>
            <a:ext cx="2372263" cy="297566"/>
          </a:xfrm>
          <a:prstGeom prst="rect">
            <a:avLst/>
          </a:prstGeom>
        </p:spPr>
      </p:pic>
      <p:pic>
        <p:nvPicPr>
          <p:cNvPr id="7" name="ESTUDIANTE - INSCRIPCIÓN Y  CANCELACIÓN DE ASIGNATURA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46524" y="1363412"/>
            <a:ext cx="7600303" cy="4275171"/>
          </a:xfrm>
          <a:prstGeom prst="rect">
            <a:avLst/>
          </a:prstGeom>
        </p:spPr>
      </p:pic>
      <p:sp>
        <p:nvSpPr>
          <p:cNvPr id="8" name="CuadroTexto 7">
            <a:extLst>
              <a:ext uri="{FF2B5EF4-FFF2-40B4-BE49-F238E27FC236}">
                <a16:creationId xmlns:a16="http://schemas.microsoft.com/office/drawing/2014/main" id="{8E401C06-70A4-4535-9C6A-E96342616C02}"/>
              </a:ext>
            </a:extLst>
          </p:cNvPr>
          <p:cNvSpPr txBox="1"/>
          <p:nvPr/>
        </p:nvSpPr>
        <p:spPr>
          <a:xfrm>
            <a:off x="358032" y="1657288"/>
            <a:ext cx="3393077" cy="2530187"/>
          </a:xfrm>
          <a:prstGeom prst="rect">
            <a:avLst/>
          </a:prstGeom>
        </p:spPr>
        <p:txBody>
          <a:bodyPr vert="horz" lIns="91440" tIns="45720" rIns="91440" bIns="45720" rtlCol="0">
            <a:normAutofit/>
          </a:bodyPr>
          <a:lstStyle/>
          <a:p>
            <a:pPr algn="just"/>
            <a:r>
              <a:rPr lang="es-ES" sz="1800" dirty="0">
                <a:solidFill>
                  <a:schemeClr val="tx1">
                    <a:lumMod val="75000"/>
                    <a:lumOff val="25000"/>
                  </a:schemeClr>
                </a:solidFill>
                <a:latin typeface="Ancizar Sans" panose="020B0602040300000003" pitchFamily="34" charset="0"/>
              </a:rPr>
              <a:t>El video que vamos a ver solo aplicará a aquellos estudiantes que, de acuerdo al calendario académico, y a la semana de inscripción de asignaturas, tengan programada en el sistema su citación. </a:t>
            </a:r>
            <a:endParaRPr lang="es-CO" sz="1900" dirty="0">
              <a:solidFill>
                <a:schemeClr val="tx1">
                  <a:lumMod val="65000"/>
                  <a:lumOff val="35000"/>
                </a:schemeClr>
              </a:solidFill>
              <a:latin typeface="Ancizar Sans Light" panose="020B0502040300000003" pitchFamily="34" charset="0"/>
              <a:cs typeface="Ancizar Serif"/>
            </a:endParaRPr>
          </a:p>
          <a:p>
            <a:pPr>
              <a:spcBef>
                <a:spcPts val="1000"/>
              </a:spcBef>
              <a:buClr>
                <a:schemeClr val="accent1"/>
              </a:buClr>
              <a:buSzPct val="80000"/>
            </a:pPr>
            <a:endParaRPr lang="en-US" sz="1600" dirty="0">
              <a:solidFill>
                <a:schemeClr val="tx1">
                  <a:lumMod val="65000"/>
                  <a:lumOff val="35000"/>
                </a:schemeClr>
              </a:solidFill>
              <a:latin typeface="Ancizar Sans Light" panose="020B0502040300000003" pitchFamily="34" charset="0"/>
              <a:cs typeface="Ancizar Serif"/>
            </a:endParaRPr>
          </a:p>
        </p:txBody>
      </p:sp>
      <p:sp>
        <p:nvSpPr>
          <p:cNvPr id="9" name="Título 1"/>
          <p:cNvSpPr txBox="1">
            <a:spLocks/>
          </p:cNvSpPr>
          <p:nvPr/>
        </p:nvSpPr>
        <p:spPr>
          <a:xfrm>
            <a:off x="485426" y="4187475"/>
            <a:ext cx="3138287" cy="9256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600" dirty="0">
                <a:solidFill>
                  <a:schemeClr val="tx1">
                    <a:lumMod val="65000"/>
                    <a:lumOff val="35000"/>
                  </a:schemeClr>
                </a:solidFill>
                <a:latin typeface="Ancizar Sans"/>
                <a:cs typeface="Ancizar Sans"/>
              </a:rPr>
              <a:t>Si no puedes ver el video, ingresa al siguiente enlace: : </a:t>
            </a:r>
            <a:r>
              <a:rPr lang="es-ES" sz="1600" dirty="0">
                <a:solidFill>
                  <a:schemeClr val="tx1">
                    <a:lumMod val="65000"/>
                    <a:lumOff val="35000"/>
                  </a:schemeClr>
                </a:solidFill>
                <a:latin typeface="Ancizar Sans"/>
                <a:cs typeface="Ancizar Sans"/>
                <a:hlinkClick r:id="rId6"/>
              </a:rPr>
              <a:t>https://www.youtube.com/watch?v=TNdkbGUpeH4</a:t>
            </a:r>
            <a:endParaRPr lang="es-ES" sz="1600" dirty="0">
              <a:solidFill>
                <a:schemeClr val="tx1">
                  <a:lumMod val="65000"/>
                  <a:lumOff val="35000"/>
                </a:schemeClr>
              </a:solidFill>
              <a:latin typeface="Ancizar Sans"/>
              <a:cs typeface="Ancizar Sans"/>
            </a:endParaRPr>
          </a:p>
        </p:txBody>
      </p:sp>
    </p:spTree>
    <p:extLst>
      <p:ext uri="{BB962C8B-B14F-4D97-AF65-F5344CB8AC3E}">
        <p14:creationId xmlns:p14="http://schemas.microsoft.com/office/powerpoint/2010/main" val="37856017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p:cNvSpPr/>
          <p:nvPr/>
        </p:nvSpPr>
        <p:spPr>
          <a:xfrm rot="21136065">
            <a:off x="6401525" y="1016399"/>
            <a:ext cx="1918189" cy="254683"/>
          </a:xfrm>
          <a:prstGeom prst="rect">
            <a:avLst/>
          </a:prstGeom>
          <a:solidFill>
            <a:srgbClr val="F2E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p:cNvSpPr/>
          <p:nvPr/>
        </p:nvSpPr>
        <p:spPr>
          <a:xfrm rot="21136065">
            <a:off x="497750" y="1016399"/>
            <a:ext cx="1918189" cy="254683"/>
          </a:xfrm>
          <a:prstGeom prst="rect">
            <a:avLst/>
          </a:prstGeom>
          <a:solidFill>
            <a:srgbClr val="F2E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Elipse 1">
            <a:extLst>
              <a:ext uri="{FF2B5EF4-FFF2-40B4-BE49-F238E27FC236}">
                <a16:creationId xmlns:a16="http://schemas.microsoft.com/office/drawing/2014/main" id="{A787656F-59D6-9883-79F9-653B712290ED}"/>
              </a:ext>
            </a:extLst>
          </p:cNvPr>
          <p:cNvSpPr/>
          <p:nvPr/>
        </p:nvSpPr>
        <p:spPr>
          <a:xfrm>
            <a:off x="10310616" y="-71774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1" y="227163"/>
            <a:ext cx="6482715"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FORMATOS Y FORMULARIOS DE RADICACIÓN</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p:cNvPicPr>
            <a:picLocks noChangeAspect="1"/>
          </p:cNvPicPr>
          <p:nvPr/>
        </p:nvPicPr>
        <p:blipFill>
          <a:blip r:embed="rId2"/>
          <a:stretch>
            <a:fillRect/>
          </a:stretch>
        </p:blipFill>
        <p:spPr>
          <a:xfrm>
            <a:off x="1" y="1"/>
            <a:ext cx="2372263" cy="297566"/>
          </a:xfrm>
          <a:prstGeom prst="rect">
            <a:avLst/>
          </a:prstGeom>
        </p:spPr>
      </p:pic>
      <p:pic>
        <p:nvPicPr>
          <p:cNvPr id="17" name="Picture 13" descr="word2.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031" y="1735682"/>
            <a:ext cx="724157" cy="724157"/>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CuadroTexto 17"/>
          <p:cNvSpPr txBox="1"/>
          <p:nvPr/>
        </p:nvSpPr>
        <p:spPr>
          <a:xfrm>
            <a:off x="681121" y="985222"/>
            <a:ext cx="4415045" cy="369332"/>
          </a:xfrm>
          <a:prstGeom prst="rect">
            <a:avLst/>
          </a:prstGeom>
          <a:noFill/>
        </p:spPr>
        <p:txBody>
          <a:bodyPr wrap="square" rtlCol="0">
            <a:spAutoFit/>
          </a:bodyPr>
          <a:lstStyle/>
          <a:p>
            <a:r>
              <a:rPr lang="es-CO" b="1" spc="225" dirty="0">
                <a:solidFill>
                  <a:srgbClr val="092B99"/>
                </a:solidFill>
                <a:latin typeface="Ancizar Sans" panose="020B0602040300000003" pitchFamily="34" charset="0"/>
                <a:ea typeface="+mj-ea"/>
                <a:cs typeface="Ancizar Serif"/>
              </a:rPr>
              <a:t>Formatos:</a:t>
            </a:r>
          </a:p>
        </p:txBody>
      </p:sp>
      <p:sp>
        <p:nvSpPr>
          <p:cNvPr id="19" name="CuadroTexto 18"/>
          <p:cNvSpPr txBox="1"/>
          <p:nvPr/>
        </p:nvSpPr>
        <p:spPr>
          <a:xfrm>
            <a:off x="1064035" y="1704298"/>
            <a:ext cx="4563506" cy="738664"/>
          </a:xfrm>
          <a:prstGeom prst="rect">
            <a:avLst/>
          </a:prstGeom>
          <a:noFill/>
        </p:spPr>
        <p:txBody>
          <a:bodyPr wrap="square" rtlCol="0">
            <a:spAutoFit/>
          </a:bodyPr>
          <a:lstStyle/>
          <a:p>
            <a:r>
              <a:rPr lang="es-CO" sz="1400" dirty="0">
                <a:solidFill>
                  <a:schemeClr val="tx1">
                    <a:lumMod val="65000"/>
                    <a:lumOff val="35000"/>
                  </a:schemeClr>
                </a:solidFill>
                <a:latin typeface="Ancizar Sans" panose="020B0602040300000003" pitchFamily="34" charset="0"/>
                <a:cs typeface="Ancizar Serif"/>
              </a:rPr>
              <a:t>Formatos para solicitudes académicas y administrativas: </a:t>
            </a:r>
          </a:p>
          <a:p>
            <a:r>
              <a:rPr lang="en-US" sz="1400" dirty="0">
                <a:solidFill>
                  <a:schemeClr val="tx1">
                    <a:lumMod val="65000"/>
                    <a:lumOff val="35000"/>
                  </a:schemeClr>
                </a:solidFill>
                <a:latin typeface="Ancizar Sans" panose="020B0602040300000003" pitchFamily="34" charset="0"/>
                <a:cs typeface="Ancizar Serif"/>
                <a:hlinkClick r:id="rId5"/>
              </a:rPr>
              <a:t>https://ingenieria.bogota.unal.edu.co/es/dependencias/vicedecanatura-academica/formatos.html</a:t>
            </a:r>
            <a:endParaRPr lang="es-CO" sz="1400" dirty="0">
              <a:solidFill>
                <a:schemeClr val="tx1">
                  <a:lumMod val="65000"/>
                  <a:lumOff val="35000"/>
                </a:schemeClr>
              </a:solidFill>
              <a:latin typeface="Ancizar Sans" panose="020B0602040300000003" pitchFamily="34" charset="0"/>
              <a:cs typeface="Ancizar Serif"/>
            </a:endParaRPr>
          </a:p>
        </p:txBody>
      </p:sp>
      <p:sp>
        <p:nvSpPr>
          <p:cNvPr id="20" name="CuadroTexto 19"/>
          <p:cNvSpPr txBox="1"/>
          <p:nvPr/>
        </p:nvSpPr>
        <p:spPr>
          <a:xfrm>
            <a:off x="6393113" y="1010853"/>
            <a:ext cx="4415045" cy="369332"/>
          </a:xfrm>
          <a:prstGeom prst="rect">
            <a:avLst/>
          </a:prstGeom>
          <a:noFill/>
        </p:spPr>
        <p:txBody>
          <a:bodyPr wrap="square" rtlCol="0">
            <a:spAutoFit/>
          </a:bodyPr>
          <a:lstStyle/>
          <a:p>
            <a:r>
              <a:rPr lang="es-CO" b="1" spc="225" dirty="0">
                <a:solidFill>
                  <a:srgbClr val="092B99"/>
                </a:solidFill>
                <a:latin typeface="Ancizar Sans" panose="020B0602040300000003" pitchFamily="34" charset="0"/>
                <a:ea typeface="+mj-ea"/>
                <a:cs typeface="Ancizar Serif"/>
              </a:rPr>
              <a:t>Formularios de radicación:</a:t>
            </a:r>
          </a:p>
        </p:txBody>
      </p:sp>
      <p:sp>
        <p:nvSpPr>
          <p:cNvPr id="21" name="CuadroTexto 20"/>
          <p:cNvSpPr txBox="1"/>
          <p:nvPr/>
        </p:nvSpPr>
        <p:spPr>
          <a:xfrm>
            <a:off x="7360619" y="1748153"/>
            <a:ext cx="4072499" cy="954107"/>
          </a:xfrm>
          <a:prstGeom prst="rect">
            <a:avLst/>
          </a:prstGeom>
          <a:noFill/>
        </p:spPr>
        <p:txBody>
          <a:bodyPr wrap="square" rtlCol="0">
            <a:spAutoFit/>
          </a:bodyPr>
          <a:lstStyle/>
          <a:p>
            <a:r>
              <a:rPr lang="es-CO" sz="1400" dirty="0">
                <a:solidFill>
                  <a:schemeClr val="tx1">
                    <a:lumMod val="65000"/>
                    <a:lumOff val="35000"/>
                  </a:schemeClr>
                </a:solidFill>
                <a:latin typeface="Ancizar Sans" panose="020B0602040300000003" pitchFamily="34" charset="0"/>
                <a:cs typeface="Ancizar Serif"/>
              </a:rPr>
              <a:t>Formularios de radicación disponibles para los trámites de posgrado</a:t>
            </a:r>
          </a:p>
          <a:p>
            <a:r>
              <a:rPr lang="en-US" sz="1400" dirty="0">
                <a:solidFill>
                  <a:schemeClr val="tx1">
                    <a:lumMod val="65000"/>
                    <a:lumOff val="35000"/>
                  </a:schemeClr>
                </a:solidFill>
                <a:latin typeface="Ancizar Sans" panose="020B0602040300000003" pitchFamily="34" charset="0"/>
                <a:cs typeface="Ancizar Serif"/>
                <a:hlinkClick r:id="rId6"/>
              </a:rPr>
              <a:t>https://ingenieria.bogota.unal.edu.co/es/dependencias/secretaria-academica/solicitudes-estudiantiles.html</a:t>
            </a:r>
            <a:endParaRPr lang="es-CO" sz="1400" dirty="0">
              <a:solidFill>
                <a:schemeClr val="tx1">
                  <a:lumMod val="65000"/>
                  <a:lumOff val="35000"/>
                </a:schemeClr>
              </a:solidFill>
              <a:latin typeface="Ancizar Sans" panose="020B0602040300000003" pitchFamily="34" charset="0"/>
              <a:cs typeface="Ancizar Serif"/>
            </a:endParaRPr>
          </a:p>
        </p:txBody>
      </p:sp>
      <p:pic>
        <p:nvPicPr>
          <p:cNvPr id="22" name="Imagen 21"/>
          <p:cNvPicPr>
            <a:picLocks noChangeAspect="1"/>
          </p:cNvPicPr>
          <p:nvPr/>
        </p:nvPicPr>
        <p:blipFill>
          <a:blip r:embed="rId7"/>
          <a:stretch>
            <a:fillRect/>
          </a:stretch>
        </p:blipFill>
        <p:spPr>
          <a:xfrm>
            <a:off x="6679962" y="1735682"/>
            <a:ext cx="681488" cy="780414"/>
          </a:xfrm>
          <a:prstGeom prst="rect">
            <a:avLst/>
          </a:prstGeom>
        </p:spPr>
      </p:pic>
      <p:pic>
        <p:nvPicPr>
          <p:cNvPr id="11" name="Picture 2" descr="Dedo Clic Aquí PNG transparente - StickPNG">
            <a:extLst>
              <a:ext uri="{FF2B5EF4-FFF2-40B4-BE49-F238E27FC236}">
                <a16:creationId xmlns:a16="http://schemas.microsoft.com/office/drawing/2014/main" id="{586A39AF-5E28-36DC-82DA-B4709ACB69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9716637">
            <a:off x="10471110" y="2762472"/>
            <a:ext cx="857116" cy="8571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Imagen 1">
            <a:extLst>
              <a:ext uri="{FF2B5EF4-FFF2-40B4-BE49-F238E27FC236}">
                <a16:creationId xmlns:a16="http://schemas.microsoft.com/office/drawing/2014/main" id="{67AAA2E5-1E90-D9BB-CBBC-131B2612208A}"/>
              </a:ext>
            </a:extLst>
          </p:cNvPr>
          <p:cNvPicPr>
            <a:picLocks noChangeAspect="1"/>
          </p:cNvPicPr>
          <p:nvPr/>
        </p:nvPicPr>
        <p:blipFill>
          <a:blip r:embed="rId9"/>
          <a:stretch>
            <a:fillRect/>
          </a:stretch>
        </p:blipFill>
        <p:spPr>
          <a:xfrm>
            <a:off x="2673603" y="2884064"/>
            <a:ext cx="5907875" cy="3859044"/>
          </a:xfrm>
          <a:prstGeom prst="rect">
            <a:avLst/>
          </a:prstGeom>
        </p:spPr>
      </p:pic>
    </p:spTree>
    <p:extLst>
      <p:ext uri="{BB962C8B-B14F-4D97-AF65-F5344CB8AC3E}">
        <p14:creationId xmlns:p14="http://schemas.microsoft.com/office/powerpoint/2010/main" val="4097012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1">
            <a:extLst>
              <a:ext uri="{FF2B5EF4-FFF2-40B4-BE49-F238E27FC236}">
                <a16:creationId xmlns:a16="http://schemas.microsoft.com/office/drawing/2014/main" id="{BD9BBA9C-7793-47A3-B837-F3D7F21DCB05}"/>
              </a:ext>
            </a:extLst>
          </p:cNvPr>
          <p:cNvPicPr>
            <a:picLocks noChangeAspect="1"/>
          </p:cNvPicPr>
          <p:nvPr/>
        </p:nvPicPr>
        <p:blipFill rotWithShape="1">
          <a:blip r:embed="rId2">
            <a:extLst>
              <a:ext uri="{28A0092B-C50C-407E-A947-70E740481C1C}">
                <a14:useLocalDpi xmlns:a14="http://schemas.microsoft.com/office/drawing/2010/main" val="0"/>
              </a:ext>
            </a:extLst>
          </a:blip>
          <a:srcRect b="10487"/>
          <a:stretch/>
        </p:blipFill>
        <p:spPr>
          <a:xfrm>
            <a:off x="1099020" y="474113"/>
            <a:ext cx="10274530" cy="6384958"/>
          </a:xfrm>
          <a:prstGeom prst="rect">
            <a:avLst/>
          </a:prstGeom>
        </p:spPr>
      </p:pic>
      <p:sp>
        <p:nvSpPr>
          <p:cNvPr id="5" name="Título 1">
            <a:extLst>
              <a:ext uri="{FF2B5EF4-FFF2-40B4-BE49-F238E27FC236}">
                <a16:creationId xmlns:a16="http://schemas.microsoft.com/office/drawing/2014/main" id="{031D2498-1030-4FDF-8AC6-401C49C4DEF6}"/>
              </a:ext>
            </a:extLst>
          </p:cNvPr>
          <p:cNvSpPr txBox="1">
            <a:spLocks/>
          </p:cNvSpPr>
          <p:nvPr/>
        </p:nvSpPr>
        <p:spPr>
          <a:xfrm>
            <a:off x="2540794" y="39922"/>
            <a:ext cx="9144000" cy="434191"/>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3000" b="1" dirty="0">
                <a:solidFill>
                  <a:srgbClr val="172B7E"/>
                </a:solidFill>
                <a:latin typeface="Ancizar Sans" panose="020B0602040300000003" pitchFamily="34" charset="0"/>
                <a:cs typeface="Ancizar Sans Extrabold"/>
              </a:rPr>
              <a:t>¿QUÉ DEBO TENER EN CUENTA PARA MIS SOLICITUDES?</a:t>
            </a:r>
          </a:p>
        </p:txBody>
      </p:sp>
      <p:pic>
        <p:nvPicPr>
          <p:cNvPr id="2" name="Imagen 3">
            <a:extLst>
              <a:ext uri="{FF2B5EF4-FFF2-40B4-BE49-F238E27FC236}">
                <a16:creationId xmlns:a16="http://schemas.microsoft.com/office/drawing/2014/main" id="{0CCF55EE-6C02-EB13-90E4-3C73EA649AE2}"/>
              </a:ext>
            </a:extLst>
          </p:cNvPr>
          <p:cNvPicPr>
            <a:picLocks noChangeAspect="1"/>
          </p:cNvPicPr>
          <p:nvPr/>
        </p:nvPicPr>
        <p:blipFill>
          <a:blip r:embed="rId3"/>
          <a:stretch>
            <a:fillRect/>
          </a:stretch>
        </p:blipFill>
        <p:spPr>
          <a:xfrm>
            <a:off x="1" y="1"/>
            <a:ext cx="2372263" cy="297566"/>
          </a:xfrm>
          <a:prstGeom prst="rect">
            <a:avLst/>
          </a:prstGeom>
        </p:spPr>
      </p:pic>
    </p:spTree>
    <p:extLst>
      <p:ext uri="{BB962C8B-B14F-4D97-AF65-F5344CB8AC3E}">
        <p14:creationId xmlns:p14="http://schemas.microsoft.com/office/powerpoint/2010/main" val="121774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31D2498-1030-4FDF-8AC6-401C49C4DEF6}"/>
              </a:ext>
            </a:extLst>
          </p:cNvPr>
          <p:cNvSpPr txBox="1">
            <a:spLocks/>
          </p:cNvSpPr>
          <p:nvPr/>
        </p:nvSpPr>
        <p:spPr>
          <a:xfrm>
            <a:off x="2391938" y="117892"/>
            <a:ext cx="9144000" cy="434191"/>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3000" b="1" dirty="0">
                <a:solidFill>
                  <a:srgbClr val="172B7E"/>
                </a:solidFill>
                <a:latin typeface="Ancizar Sans" panose="020B0602040300000003" pitchFamily="34" charset="0"/>
                <a:cs typeface="Ancizar Sans Extrabold"/>
              </a:rPr>
              <a:t>¿QUÉ DEBO TENER EN CUENTA PARA MIS SOLICITUDES?</a:t>
            </a:r>
          </a:p>
        </p:txBody>
      </p:sp>
      <p:pic>
        <p:nvPicPr>
          <p:cNvPr id="3" name="Picture 2">
            <a:extLst>
              <a:ext uri="{FF2B5EF4-FFF2-40B4-BE49-F238E27FC236}">
                <a16:creationId xmlns:a16="http://schemas.microsoft.com/office/drawing/2014/main" id="{558272B7-E1F2-8F7B-1004-8027E2E58282}"/>
              </a:ext>
            </a:extLst>
          </p:cNvPr>
          <p:cNvPicPr>
            <a:picLocks noChangeAspect="1"/>
          </p:cNvPicPr>
          <p:nvPr/>
        </p:nvPicPr>
        <p:blipFill>
          <a:blip r:embed="rId2"/>
          <a:stretch>
            <a:fillRect/>
          </a:stretch>
        </p:blipFill>
        <p:spPr>
          <a:xfrm>
            <a:off x="0" y="762000"/>
            <a:ext cx="12192000" cy="6096000"/>
          </a:xfrm>
          <a:prstGeom prst="rect">
            <a:avLst/>
          </a:prstGeom>
        </p:spPr>
      </p:pic>
      <p:pic>
        <p:nvPicPr>
          <p:cNvPr id="6" name="Imagen 3">
            <a:extLst>
              <a:ext uri="{FF2B5EF4-FFF2-40B4-BE49-F238E27FC236}">
                <a16:creationId xmlns:a16="http://schemas.microsoft.com/office/drawing/2014/main" id="{465686AA-627D-6BE2-8ADD-3BCA8C842B7B}"/>
              </a:ext>
            </a:extLst>
          </p:cNvPr>
          <p:cNvPicPr>
            <a:picLocks noChangeAspect="1"/>
          </p:cNvPicPr>
          <p:nvPr/>
        </p:nvPicPr>
        <p:blipFill>
          <a:blip r:embed="rId3"/>
          <a:stretch>
            <a:fillRect/>
          </a:stretch>
        </p:blipFill>
        <p:spPr>
          <a:xfrm>
            <a:off x="1" y="1"/>
            <a:ext cx="2372263" cy="297566"/>
          </a:xfrm>
          <a:prstGeom prst="rect">
            <a:avLst/>
          </a:prstGeom>
        </p:spPr>
      </p:pic>
    </p:spTree>
    <p:extLst>
      <p:ext uri="{BB962C8B-B14F-4D97-AF65-F5344CB8AC3E}">
        <p14:creationId xmlns:p14="http://schemas.microsoft.com/office/powerpoint/2010/main" val="201595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1">
            <a:extLst>
              <a:ext uri="{FF2B5EF4-FFF2-40B4-BE49-F238E27FC236}">
                <a16:creationId xmlns:a16="http://schemas.microsoft.com/office/drawing/2014/main" id="{91C39A5E-2EE2-44FB-B587-5240603B1E9C}"/>
              </a:ext>
            </a:extLst>
          </p:cNvPr>
          <p:cNvSpPr txBox="1"/>
          <p:nvPr/>
        </p:nvSpPr>
        <p:spPr>
          <a:xfrm>
            <a:off x="1716227" y="626559"/>
            <a:ext cx="8755128" cy="2167325"/>
          </a:xfrm>
          <a:prstGeom prst="rect">
            <a:avLst/>
          </a:prstGeom>
          <a:noFill/>
        </p:spPr>
        <p:txBody>
          <a:bodyPr wrap="square" rtlCol="0">
            <a:spAutoFit/>
          </a:bodyPr>
          <a:lstStyle/>
          <a:p>
            <a:pPr algn="ctr">
              <a:lnSpc>
                <a:spcPct val="80000"/>
              </a:lnSpc>
            </a:pPr>
            <a:r>
              <a:rPr lang="es-ES" sz="3600" b="1" i="1" dirty="0">
                <a:solidFill>
                  <a:srgbClr val="B6117F"/>
                </a:solidFill>
                <a:latin typeface="Ancizar Sans Extrablack" panose="020B0B02040300000003" pitchFamily="34" charset="0"/>
                <a:ea typeface="+mj-ea"/>
                <a:cs typeface="Ancizar Sans Extrabold"/>
              </a:rPr>
              <a:t>Guía paso a paso del Área Curricular para los principales trámites de posgrado</a:t>
            </a:r>
          </a:p>
          <a:p>
            <a:pPr algn="ctr">
              <a:lnSpc>
                <a:spcPct val="80000"/>
              </a:lnSpc>
            </a:pPr>
            <a:endParaRPr lang="es-ES" sz="2400" b="1" i="1" dirty="0">
              <a:solidFill>
                <a:srgbClr val="B6117F"/>
              </a:solidFill>
              <a:latin typeface="Ancizar Sans Extrablack" panose="020B0B02040300000003" pitchFamily="34" charset="0"/>
              <a:ea typeface="+mj-ea"/>
              <a:cs typeface="Ancizar Sans Extrabold"/>
            </a:endParaRPr>
          </a:p>
          <a:p>
            <a:pPr algn="ctr">
              <a:lnSpc>
                <a:spcPct val="80000"/>
              </a:lnSpc>
            </a:pPr>
            <a:r>
              <a:rPr lang="es-ES" dirty="0">
                <a:solidFill>
                  <a:schemeClr val="tx1">
                    <a:lumMod val="75000"/>
                    <a:lumOff val="25000"/>
                  </a:schemeClr>
                </a:solidFill>
                <a:latin typeface="Ancizar Sans" panose="020B0602040300000003" pitchFamily="34" charset="0"/>
              </a:rPr>
              <a:t>Pensando en los estudiantes, la Dirección de Área Curricular en su google </a:t>
            </a:r>
            <a:r>
              <a:rPr lang="es-ES" dirty="0" err="1">
                <a:solidFill>
                  <a:schemeClr val="tx1">
                    <a:lumMod val="75000"/>
                    <a:lumOff val="25000"/>
                  </a:schemeClr>
                </a:solidFill>
                <a:latin typeface="Ancizar Sans" panose="020B0602040300000003" pitchFamily="34" charset="0"/>
              </a:rPr>
              <a:t>sites</a:t>
            </a:r>
            <a:r>
              <a:rPr lang="es-ES" dirty="0">
                <a:solidFill>
                  <a:schemeClr val="tx1">
                    <a:lumMod val="75000"/>
                    <a:lumOff val="25000"/>
                  </a:schemeClr>
                </a:solidFill>
                <a:latin typeface="Ancizar Sans" panose="020B0602040300000003" pitchFamily="34" charset="0"/>
              </a:rPr>
              <a:t> / guías del Área, tiene cargada una guía mediante la cual podrán encontrar los principales trámites de pregrado y su proceso. Si el estudiante tiene dudas específicas sobre alguno de ellos, podrá elevarlas a los correo: </a:t>
            </a:r>
            <a:r>
              <a:rPr lang="es-ES" dirty="0" err="1">
                <a:solidFill>
                  <a:schemeClr val="tx1">
                    <a:lumMod val="75000"/>
                    <a:lumOff val="25000"/>
                  </a:schemeClr>
                </a:solidFill>
                <a:latin typeface="Ancizar Sans" panose="020B0602040300000003" pitchFamily="34" charset="0"/>
                <a:hlinkClick r:id="rId2"/>
              </a:rPr>
              <a:t>diracica_fibog@unal.edo</a:t>
            </a:r>
            <a:r>
              <a:rPr lang="es-ES" dirty="0">
                <a:solidFill>
                  <a:schemeClr val="tx1">
                    <a:lumMod val="75000"/>
                    <a:lumOff val="25000"/>
                  </a:schemeClr>
                </a:solidFill>
                <a:latin typeface="Ancizar Sans" panose="020B0602040300000003" pitchFamily="34" charset="0"/>
              </a:rPr>
              <a:t> y </a:t>
            </a:r>
            <a:r>
              <a:rPr lang="es-ES" dirty="0">
                <a:solidFill>
                  <a:schemeClr val="tx1">
                    <a:lumMod val="75000"/>
                    <a:lumOff val="25000"/>
                  </a:schemeClr>
                </a:solidFill>
                <a:latin typeface="Ancizar Sans" panose="020B0602040300000003" pitchFamily="34" charset="0"/>
                <a:hlinkClick r:id="rId3"/>
              </a:rPr>
              <a:t>acica_fibog@unal.edu.co</a:t>
            </a:r>
            <a:r>
              <a:rPr lang="es-ES" dirty="0">
                <a:solidFill>
                  <a:schemeClr val="tx1">
                    <a:lumMod val="75000"/>
                    <a:lumOff val="25000"/>
                  </a:schemeClr>
                </a:solidFill>
                <a:latin typeface="Ancizar Sans" panose="020B0602040300000003" pitchFamily="34" charset="0"/>
              </a:rPr>
              <a:t> </a:t>
            </a:r>
          </a:p>
        </p:txBody>
      </p:sp>
      <p:pic>
        <p:nvPicPr>
          <p:cNvPr id="4" name="Imagen 1">
            <a:extLst>
              <a:ext uri="{FF2B5EF4-FFF2-40B4-BE49-F238E27FC236}">
                <a16:creationId xmlns:a16="http://schemas.microsoft.com/office/drawing/2014/main" id="{90A6AAA1-09A7-4CD5-9311-6FE3B9CEC248}"/>
              </a:ext>
            </a:extLst>
          </p:cNvPr>
          <p:cNvPicPr>
            <a:picLocks noChangeAspect="1"/>
          </p:cNvPicPr>
          <p:nvPr/>
        </p:nvPicPr>
        <p:blipFill>
          <a:blip r:embed="rId4"/>
          <a:stretch>
            <a:fillRect/>
          </a:stretch>
        </p:blipFill>
        <p:spPr>
          <a:xfrm>
            <a:off x="3699550" y="3159253"/>
            <a:ext cx="4674144" cy="1483426"/>
          </a:xfrm>
          <a:prstGeom prst="rect">
            <a:avLst/>
          </a:prstGeom>
        </p:spPr>
      </p:pic>
      <p:pic>
        <p:nvPicPr>
          <p:cNvPr id="7" name="Picture 10" descr="G Suite, Google Sites, Google Drive imagen png - imagen transparente  descarga gratuita">
            <a:extLst>
              <a:ext uri="{FF2B5EF4-FFF2-40B4-BE49-F238E27FC236}">
                <a16:creationId xmlns:a16="http://schemas.microsoft.com/office/drawing/2014/main" id="{9506B8BE-2961-4D5B-B7A0-86447B2D55E7}"/>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6731" b="92885" l="20000" r="81889">
                        <a14:foregroundMark x1="28556" y1="46923" x2="31889" y2="79808"/>
                        <a14:foregroundMark x1="51889" y1="77115" x2="39222" y2="81346"/>
                        <a14:foregroundMark x1="27111" y1="17115" x2="39444" y2="18269"/>
                        <a14:foregroundMark x1="27222" y1="53269" x2="28778" y2="83654"/>
                      </a14:backgroundRemoval>
                    </a14:imgEffect>
                  </a14:imgLayer>
                </a14:imgProps>
              </a:ext>
              <a:ext uri="{28A0092B-C50C-407E-A947-70E740481C1C}">
                <a14:useLocalDpi xmlns:a14="http://schemas.microsoft.com/office/drawing/2010/main" val="0"/>
              </a:ext>
            </a:extLst>
          </a:blip>
          <a:srcRect l="21190" t="6232" r="20148" b="6879"/>
          <a:stretch/>
        </p:blipFill>
        <p:spPr bwMode="auto">
          <a:xfrm>
            <a:off x="2895335" y="4613249"/>
            <a:ext cx="1361060" cy="116479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22">
            <a:extLst>
              <a:ext uri="{FF2B5EF4-FFF2-40B4-BE49-F238E27FC236}">
                <a16:creationId xmlns:a16="http://schemas.microsoft.com/office/drawing/2014/main" id="{64E08FBD-67E6-41B6-A5CB-8C37E7B99708}"/>
              </a:ext>
            </a:extLst>
          </p:cNvPr>
          <p:cNvSpPr txBox="1"/>
          <p:nvPr/>
        </p:nvSpPr>
        <p:spPr>
          <a:xfrm>
            <a:off x="1917116" y="5884289"/>
            <a:ext cx="3317497" cy="523092"/>
          </a:xfrm>
          <a:prstGeom prst="rect">
            <a:avLst/>
          </a:prstGeom>
          <a:noFill/>
        </p:spPr>
        <p:txBody>
          <a:bodyPr wrap="square" rtlCol="0">
            <a:spAutoFit/>
          </a:bodyPr>
          <a:lstStyle/>
          <a:p>
            <a:pPr algn="ctr">
              <a:lnSpc>
                <a:spcPct val="110000"/>
              </a:lnSpc>
            </a:pPr>
            <a:r>
              <a:rPr lang="es-CO" sz="1400" dirty="0">
                <a:solidFill>
                  <a:srgbClr val="182F58"/>
                </a:solidFill>
                <a:latin typeface="Ancizar Sans" panose="020B0602040300000003" pitchFamily="34" charset="0"/>
                <a:cs typeface="Ancizar Serif"/>
              </a:rPr>
              <a:t>Área Curricular de Ingeniería Civil y Agrícola </a:t>
            </a:r>
          </a:p>
          <a:p>
            <a:pPr algn="ctr">
              <a:lnSpc>
                <a:spcPct val="110000"/>
              </a:lnSpc>
            </a:pPr>
            <a:r>
              <a:rPr lang="es-ES" sz="1200" dirty="0">
                <a:solidFill>
                  <a:srgbClr val="182F58"/>
                </a:solidFill>
                <a:latin typeface="Ancizar Sans" panose="020B0602040300000003" pitchFamily="34" charset="0"/>
                <a:cs typeface="Ancizar Serif"/>
                <a:hlinkClick r:id="rId7"/>
              </a:rPr>
              <a:t>Google </a:t>
            </a:r>
            <a:r>
              <a:rPr lang="es-ES" sz="1200" dirty="0" err="1">
                <a:solidFill>
                  <a:srgbClr val="182F58"/>
                </a:solidFill>
                <a:latin typeface="Ancizar Sans" panose="020B0602040300000003" pitchFamily="34" charset="0"/>
                <a:cs typeface="Ancizar Serif"/>
                <a:hlinkClick r:id="rId7"/>
              </a:rPr>
              <a:t>sites</a:t>
            </a:r>
            <a:r>
              <a:rPr lang="es-ES" sz="1200" dirty="0">
                <a:solidFill>
                  <a:srgbClr val="182F58"/>
                </a:solidFill>
                <a:latin typeface="Ancizar Sans" panose="020B0602040300000003" pitchFamily="34" charset="0"/>
                <a:cs typeface="Ancizar Serif"/>
                <a:hlinkClick r:id="rId7"/>
              </a:rPr>
              <a:t> con información adicional de tu interés</a:t>
            </a:r>
            <a:endParaRPr lang="es-ES" sz="1200" dirty="0">
              <a:solidFill>
                <a:srgbClr val="182F58"/>
              </a:solidFill>
              <a:latin typeface="Ancizar Sans" panose="020B0602040300000003" pitchFamily="34" charset="0"/>
              <a:cs typeface="Ancizar Serif"/>
            </a:endParaRPr>
          </a:p>
        </p:txBody>
      </p:sp>
      <p:pic>
        <p:nvPicPr>
          <p:cNvPr id="9" name="Picture 6" descr="PNG y SVG de sitio web con fondo transparente para descargar">
            <a:extLst>
              <a:ext uri="{FF2B5EF4-FFF2-40B4-BE49-F238E27FC236}">
                <a16:creationId xmlns:a16="http://schemas.microsoft.com/office/drawing/2014/main" id="{4DD67BF4-93F4-461A-8F31-62A023EA9C9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1706" y="4318685"/>
            <a:ext cx="2057120" cy="191275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24">
            <a:extLst>
              <a:ext uri="{FF2B5EF4-FFF2-40B4-BE49-F238E27FC236}">
                <a16:creationId xmlns:a16="http://schemas.microsoft.com/office/drawing/2014/main" id="{F1D746A9-6719-4586-AE59-4BCF962AD099}"/>
              </a:ext>
            </a:extLst>
          </p:cNvPr>
          <p:cNvSpPr txBox="1"/>
          <p:nvPr/>
        </p:nvSpPr>
        <p:spPr>
          <a:xfrm>
            <a:off x="6604751" y="5868162"/>
            <a:ext cx="3537885" cy="555345"/>
          </a:xfrm>
          <a:prstGeom prst="rect">
            <a:avLst/>
          </a:prstGeom>
          <a:noFill/>
        </p:spPr>
        <p:txBody>
          <a:bodyPr wrap="square" rtlCol="0">
            <a:spAutoFit/>
          </a:bodyPr>
          <a:lstStyle/>
          <a:p>
            <a:pPr algn="ctr">
              <a:lnSpc>
                <a:spcPct val="110000"/>
              </a:lnSpc>
            </a:pPr>
            <a:r>
              <a:rPr lang="es-CO" sz="1400" dirty="0">
                <a:solidFill>
                  <a:srgbClr val="182F58"/>
                </a:solidFill>
                <a:latin typeface="Ancizar Sans" panose="020B0602040300000003" pitchFamily="34" charset="0"/>
                <a:cs typeface="Ancizar Serif"/>
              </a:rPr>
              <a:t>Área Curricular de Ingeniería Civil y Agrícola</a:t>
            </a:r>
          </a:p>
          <a:p>
            <a:pPr algn="ctr">
              <a:lnSpc>
                <a:spcPct val="110000"/>
              </a:lnSpc>
            </a:pPr>
            <a:r>
              <a:rPr lang="es-ES" sz="1400" dirty="0">
                <a:solidFill>
                  <a:srgbClr val="182F58"/>
                </a:solidFill>
                <a:latin typeface="Ancizar Sans" panose="020B0602040300000003" pitchFamily="34" charset="0"/>
                <a:cs typeface="Ancizar Serif"/>
                <a:hlinkClick r:id="rId9"/>
              </a:rPr>
              <a:t>Facultad de Ingeniería – Sede Bogotá</a:t>
            </a:r>
            <a:endParaRPr lang="es-ES" sz="1400" dirty="0">
              <a:solidFill>
                <a:srgbClr val="182F58"/>
              </a:solidFill>
              <a:latin typeface="Ancizar Sans" panose="020B0602040300000003" pitchFamily="34" charset="0"/>
              <a:cs typeface="Ancizar Serif"/>
            </a:endParaRPr>
          </a:p>
        </p:txBody>
      </p:sp>
      <p:sp>
        <p:nvSpPr>
          <p:cNvPr id="11" name="Título 1">
            <a:extLst>
              <a:ext uri="{FF2B5EF4-FFF2-40B4-BE49-F238E27FC236}">
                <a16:creationId xmlns:a16="http://schemas.microsoft.com/office/drawing/2014/main" id="{87B27F94-828B-4676-A285-0FE981603D4A}"/>
              </a:ext>
            </a:extLst>
          </p:cNvPr>
          <p:cNvSpPr txBox="1">
            <a:spLocks/>
          </p:cNvSpPr>
          <p:nvPr/>
        </p:nvSpPr>
        <p:spPr>
          <a:xfrm>
            <a:off x="2895031" y="16428"/>
            <a:ext cx="8353349" cy="434191"/>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3000" b="1" dirty="0">
                <a:solidFill>
                  <a:srgbClr val="172B7E"/>
                </a:solidFill>
                <a:latin typeface="Ancizar Sans" panose="020B0602040300000003" pitchFamily="34" charset="0"/>
                <a:cs typeface="Ancizar Sans Extrabold"/>
              </a:rPr>
              <a:t>¿Y CÓMO ES EL PROCESO PARA MI SOLICITUD?</a:t>
            </a:r>
          </a:p>
        </p:txBody>
      </p:sp>
      <p:pic>
        <p:nvPicPr>
          <p:cNvPr id="2" name="Imagen 3">
            <a:extLst>
              <a:ext uri="{FF2B5EF4-FFF2-40B4-BE49-F238E27FC236}">
                <a16:creationId xmlns:a16="http://schemas.microsoft.com/office/drawing/2014/main" id="{97F83AB4-A8F1-485D-FEDB-EC51665A1EA3}"/>
              </a:ext>
            </a:extLst>
          </p:cNvPr>
          <p:cNvPicPr>
            <a:picLocks noChangeAspect="1"/>
          </p:cNvPicPr>
          <p:nvPr/>
        </p:nvPicPr>
        <p:blipFill>
          <a:blip r:embed="rId10"/>
          <a:stretch>
            <a:fillRect/>
          </a:stretch>
        </p:blipFill>
        <p:spPr>
          <a:xfrm>
            <a:off x="1" y="1"/>
            <a:ext cx="2372263" cy="297566"/>
          </a:xfrm>
          <a:prstGeom prst="rect">
            <a:avLst/>
          </a:prstGeom>
        </p:spPr>
      </p:pic>
    </p:spTree>
    <p:extLst>
      <p:ext uri="{BB962C8B-B14F-4D97-AF65-F5344CB8AC3E}">
        <p14:creationId xmlns:p14="http://schemas.microsoft.com/office/powerpoint/2010/main" val="237732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5F46C9C-9A19-F69C-A193-FACDAB480B77}"/>
              </a:ext>
            </a:extLst>
          </p:cNvPr>
          <p:cNvSpPr/>
          <p:nvPr/>
        </p:nvSpPr>
        <p:spPr>
          <a:xfrm>
            <a:off x="4291781" y="-1"/>
            <a:ext cx="7900220" cy="6873243"/>
          </a:xfrm>
          <a:prstGeom prst="rect">
            <a:avLst/>
          </a:prstGeom>
          <a:solidFill>
            <a:srgbClr val="092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04D83C29-0863-6827-B809-218A0566E267}"/>
              </a:ext>
            </a:extLst>
          </p:cNvPr>
          <p:cNvSpPr txBox="1"/>
          <p:nvPr/>
        </p:nvSpPr>
        <p:spPr>
          <a:xfrm>
            <a:off x="257322" y="580380"/>
            <a:ext cx="3672349" cy="2369880"/>
          </a:xfrm>
          <a:prstGeom prst="rect">
            <a:avLst/>
          </a:prstGeom>
          <a:noFill/>
        </p:spPr>
        <p:txBody>
          <a:bodyPr wrap="square" rtlCol="0">
            <a:spAutoFit/>
          </a:bodyPr>
          <a:lstStyle/>
          <a:p>
            <a:pPr algn="ctr"/>
            <a:r>
              <a:rPr lang="es-CO" sz="4400" b="1" dirty="0">
                <a:solidFill>
                  <a:srgbClr val="1D7BBD"/>
                </a:solidFill>
                <a:latin typeface="Ancizar Sans" panose="020B0602040300000003" pitchFamily="34" charset="0"/>
              </a:rPr>
              <a:t>Consulta la Resolución 1148 de 2022</a:t>
            </a:r>
            <a:r>
              <a:rPr lang="es-CO" sz="6000" b="1" dirty="0">
                <a:solidFill>
                  <a:srgbClr val="1D7BBD"/>
                </a:solidFill>
                <a:latin typeface="Ancizar Sans" panose="020B0602040300000003" pitchFamily="34" charset="0"/>
              </a:rPr>
              <a:t> </a:t>
            </a:r>
          </a:p>
        </p:txBody>
      </p:sp>
      <p:sp>
        <p:nvSpPr>
          <p:cNvPr id="9" name="CuadroTexto 8">
            <a:extLst>
              <a:ext uri="{FF2B5EF4-FFF2-40B4-BE49-F238E27FC236}">
                <a16:creationId xmlns:a16="http://schemas.microsoft.com/office/drawing/2014/main" id="{D7A55E23-8D80-004B-125A-F2AB42E3F76A}"/>
              </a:ext>
            </a:extLst>
          </p:cNvPr>
          <p:cNvSpPr txBox="1"/>
          <p:nvPr/>
        </p:nvSpPr>
        <p:spPr>
          <a:xfrm>
            <a:off x="442451" y="3123223"/>
            <a:ext cx="3302090" cy="3139321"/>
          </a:xfrm>
          <a:prstGeom prst="rect">
            <a:avLst/>
          </a:prstGeom>
          <a:noFill/>
        </p:spPr>
        <p:txBody>
          <a:bodyPr wrap="square" rtlCol="0">
            <a:spAutoFit/>
          </a:bodyPr>
          <a:lstStyle/>
          <a:p>
            <a:pPr algn="ctr"/>
            <a:r>
              <a:rPr lang="es-CO" dirty="0">
                <a:solidFill>
                  <a:schemeClr val="tx1">
                    <a:lumMod val="65000"/>
                    <a:lumOff val="35000"/>
                  </a:schemeClr>
                </a:solidFill>
                <a:latin typeface="Ancizar Sans" panose="020B0602040300000003" pitchFamily="34" charset="0"/>
                <a:cs typeface="Ancizar Serif"/>
              </a:rPr>
              <a:t>La Rectoría de la Universidad emitió la Resolución No. 1148 del 2022, mediante la cual se establece el Calendario Académico general del año 2023 para los programas de Pregrado y Posgrado de las Sedes y Sedes de Presencia Nacional:</a:t>
            </a:r>
          </a:p>
          <a:p>
            <a:pPr algn="ctr"/>
            <a:endParaRPr lang="es-CO" dirty="0">
              <a:solidFill>
                <a:schemeClr val="tx1">
                  <a:lumMod val="65000"/>
                  <a:lumOff val="35000"/>
                </a:schemeClr>
              </a:solidFill>
              <a:latin typeface="Ancizar Sans" panose="020B0602040300000003" pitchFamily="34" charset="0"/>
              <a:cs typeface="Ancizar Serif"/>
              <a:hlinkClick r:id="rId4"/>
            </a:endParaRPr>
          </a:p>
          <a:p>
            <a:pPr algn="ctr"/>
            <a:r>
              <a:rPr lang="es-CO" dirty="0">
                <a:solidFill>
                  <a:schemeClr val="tx1">
                    <a:lumMod val="65000"/>
                    <a:lumOff val="35000"/>
                  </a:schemeClr>
                </a:solidFill>
                <a:latin typeface="Ancizar Sans" panose="020B0602040300000003" pitchFamily="34" charset="0"/>
                <a:cs typeface="Ancizar Serif"/>
                <a:hlinkClick r:id="rId4"/>
              </a:rPr>
              <a:t>http://www.legal.unal.edu.co/rlunal/home/doc.jsp?d_i=100958</a:t>
            </a:r>
            <a:endParaRPr lang="es-CO" dirty="0">
              <a:solidFill>
                <a:schemeClr val="tx1">
                  <a:lumMod val="65000"/>
                  <a:lumOff val="35000"/>
                </a:schemeClr>
              </a:solidFill>
              <a:latin typeface="Ancizar Sans" panose="020B0602040300000003" pitchFamily="34" charset="0"/>
              <a:cs typeface="Ancizar Serif"/>
            </a:endParaRPr>
          </a:p>
        </p:txBody>
      </p:sp>
      <p:sp>
        <p:nvSpPr>
          <p:cNvPr id="12" name="CuadroTexto 11">
            <a:extLst>
              <a:ext uri="{FF2B5EF4-FFF2-40B4-BE49-F238E27FC236}">
                <a16:creationId xmlns:a16="http://schemas.microsoft.com/office/drawing/2014/main" id="{C1935C3C-3B62-17A3-4113-51B2D76246DC}"/>
              </a:ext>
            </a:extLst>
          </p:cNvPr>
          <p:cNvSpPr txBox="1"/>
          <p:nvPr/>
        </p:nvSpPr>
        <p:spPr>
          <a:xfrm>
            <a:off x="6096000" y="3685456"/>
            <a:ext cx="4671232" cy="1569660"/>
          </a:xfrm>
          <a:prstGeom prst="rect">
            <a:avLst/>
          </a:prstGeom>
          <a:noFill/>
        </p:spPr>
        <p:txBody>
          <a:bodyPr wrap="square" rtlCol="0">
            <a:spAutoFit/>
          </a:bodyPr>
          <a:lstStyle/>
          <a:p>
            <a:r>
              <a:rPr lang="es-MX" sz="4800" b="1" dirty="0">
                <a:solidFill>
                  <a:srgbClr val="092B99"/>
                </a:solidFill>
                <a:latin typeface="Ancizar Sans" panose="020B0602040300000003" pitchFamily="34" charset="0"/>
              </a:rPr>
              <a:t>Texto importante</a:t>
            </a:r>
            <a:br>
              <a:rPr lang="es-MX" sz="4800" b="1" dirty="0">
                <a:solidFill>
                  <a:srgbClr val="092B99"/>
                </a:solidFill>
                <a:latin typeface="Ancizar Sans" panose="020B0602040300000003" pitchFamily="34" charset="0"/>
              </a:rPr>
            </a:br>
            <a:r>
              <a:rPr lang="es-MX" sz="4800" b="1" dirty="0">
                <a:solidFill>
                  <a:srgbClr val="092B99"/>
                </a:solidFill>
                <a:latin typeface="Ancizar Sans" panose="020B0602040300000003" pitchFamily="34" charset="0"/>
              </a:rPr>
              <a:t>texto importante</a:t>
            </a:r>
            <a:endParaRPr lang="es-CO" sz="4800" b="1" dirty="0">
              <a:solidFill>
                <a:srgbClr val="092B99"/>
              </a:solidFill>
              <a:latin typeface="Ancizar Sans" panose="020B0602040300000003" pitchFamily="34" charset="0"/>
            </a:endParaRPr>
          </a:p>
        </p:txBody>
      </p:sp>
      <p:graphicFrame>
        <p:nvGraphicFramePr>
          <p:cNvPr id="14" name="Tabla 13"/>
          <p:cNvGraphicFramePr>
            <a:graphicFrameLocks noGrp="1"/>
          </p:cNvGraphicFramePr>
          <p:nvPr>
            <p:extLst>
              <p:ext uri="{D42A27DB-BD31-4B8C-83A1-F6EECF244321}">
                <p14:modId xmlns:p14="http://schemas.microsoft.com/office/powerpoint/2010/main" val="3610931900"/>
              </p:ext>
            </p:extLst>
          </p:nvPr>
        </p:nvGraphicFramePr>
        <p:xfrm>
          <a:off x="4480435" y="1331156"/>
          <a:ext cx="7446522" cy="1932724"/>
        </p:xfrm>
        <a:graphic>
          <a:graphicData uri="http://schemas.openxmlformats.org/drawingml/2006/table">
            <a:tbl>
              <a:tblPr>
                <a:tableStyleId>{C083E6E3-FA7D-4D7B-A595-EF9225AFEA82}</a:tableStyleId>
              </a:tblPr>
              <a:tblGrid>
                <a:gridCol w="4528905">
                  <a:extLst>
                    <a:ext uri="{9D8B030D-6E8A-4147-A177-3AD203B41FA5}">
                      <a16:colId xmlns:a16="http://schemas.microsoft.com/office/drawing/2014/main" val="20000"/>
                    </a:ext>
                  </a:extLst>
                </a:gridCol>
                <a:gridCol w="2917617">
                  <a:extLst>
                    <a:ext uri="{9D8B030D-6E8A-4147-A177-3AD203B41FA5}">
                      <a16:colId xmlns:a16="http://schemas.microsoft.com/office/drawing/2014/main" val="20001"/>
                    </a:ext>
                  </a:extLst>
                </a:gridCol>
              </a:tblGrid>
              <a:tr h="661562">
                <a:tc>
                  <a:txBody>
                    <a:bodyPr/>
                    <a:lstStyle/>
                    <a:p>
                      <a:r>
                        <a:rPr lang="es-CO" sz="2000" kern="1200" dirty="0">
                          <a:solidFill>
                            <a:schemeClr val="bg1"/>
                          </a:solidFill>
                          <a:latin typeface="Ancizar Sans" panose="020B0602040300000003" pitchFamily="34" charset="0"/>
                        </a:rPr>
                        <a:t>1. Inscripción de asignaturas</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tc>
                  <a:txBody>
                    <a:bodyPr/>
                    <a:lstStyle/>
                    <a:p>
                      <a:r>
                        <a:rPr lang="es-CO" sz="2000" kern="1200" dirty="0">
                          <a:solidFill>
                            <a:schemeClr val="bg1"/>
                          </a:solidFill>
                          <a:latin typeface="Ancizar Sans" panose="020B0602040300000003" pitchFamily="34" charset="0"/>
                        </a:rPr>
                        <a:t>Hasta febrero</a:t>
                      </a:r>
                      <a:r>
                        <a:rPr lang="es-CO" sz="2000" kern="1200" baseline="0" dirty="0">
                          <a:solidFill>
                            <a:schemeClr val="bg1"/>
                          </a:solidFill>
                          <a:latin typeface="Ancizar Sans" panose="020B0602040300000003" pitchFamily="34" charset="0"/>
                        </a:rPr>
                        <a:t> 03</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extLst>
                  <a:ext uri="{0D108BD9-81ED-4DB2-BD59-A6C34878D82A}">
                    <a16:rowId xmlns:a16="http://schemas.microsoft.com/office/drawing/2014/main" val="10000"/>
                  </a:ext>
                </a:extLst>
              </a:tr>
              <a:tr h="330781">
                <a:tc>
                  <a:txBody>
                    <a:bodyPr/>
                    <a:lstStyle/>
                    <a:p>
                      <a:r>
                        <a:rPr lang="es-CO" sz="2000" kern="1200" dirty="0">
                          <a:solidFill>
                            <a:schemeClr val="bg1"/>
                          </a:solidFill>
                          <a:latin typeface="Ancizar Sans" panose="020B0602040300000003" pitchFamily="34" charset="0"/>
                        </a:rPr>
                        <a:t>2. Iniciación de clases</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tc>
                  <a:txBody>
                    <a:bodyPr/>
                    <a:lstStyle/>
                    <a:p>
                      <a:r>
                        <a:rPr lang="es-CO" sz="2000" kern="1200" dirty="0">
                          <a:solidFill>
                            <a:schemeClr val="bg1"/>
                          </a:solidFill>
                          <a:latin typeface="Ancizar Sans" panose="020B0602040300000003" pitchFamily="34" charset="0"/>
                          <a:ea typeface="+mn-ea"/>
                          <a:cs typeface="+mn-cs"/>
                        </a:rPr>
                        <a:t>Febrero</a:t>
                      </a:r>
                      <a:r>
                        <a:rPr lang="es-CO" sz="2000" kern="1200" baseline="0" dirty="0">
                          <a:solidFill>
                            <a:schemeClr val="bg1"/>
                          </a:solidFill>
                          <a:latin typeface="Ancizar Sans" panose="020B0602040300000003" pitchFamily="34" charset="0"/>
                          <a:ea typeface="+mn-ea"/>
                          <a:cs typeface="+mn-cs"/>
                        </a:rPr>
                        <a:t> 06</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extLst>
                  <a:ext uri="{0D108BD9-81ED-4DB2-BD59-A6C34878D82A}">
                    <a16:rowId xmlns:a16="http://schemas.microsoft.com/office/drawing/2014/main" val="10001"/>
                  </a:ext>
                </a:extLst>
              </a:tr>
              <a:tr h="330781">
                <a:tc>
                  <a:txBody>
                    <a:bodyPr/>
                    <a:lstStyle/>
                    <a:p>
                      <a:r>
                        <a:rPr lang="es-CO" sz="2000" kern="1200" dirty="0">
                          <a:solidFill>
                            <a:schemeClr val="bg1"/>
                          </a:solidFill>
                          <a:latin typeface="Ancizar Sans" panose="020B0602040300000003" pitchFamily="34" charset="0"/>
                        </a:rPr>
                        <a:t>4. Finalización de clases</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tc>
                  <a:txBody>
                    <a:bodyPr/>
                    <a:lstStyle/>
                    <a:p>
                      <a:r>
                        <a:rPr lang="es-CO" sz="2000" kern="1200" dirty="0">
                          <a:solidFill>
                            <a:schemeClr val="bg1"/>
                          </a:solidFill>
                          <a:latin typeface="Ancizar Sans" panose="020B0602040300000003" pitchFamily="34" charset="0"/>
                        </a:rPr>
                        <a:t>Junio</a:t>
                      </a:r>
                      <a:r>
                        <a:rPr lang="es-CO" sz="2000" kern="1200" baseline="0" dirty="0">
                          <a:solidFill>
                            <a:schemeClr val="bg1"/>
                          </a:solidFill>
                          <a:latin typeface="Ancizar Sans" panose="020B0602040300000003" pitchFamily="34" charset="0"/>
                        </a:rPr>
                        <a:t> 03</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extLst>
                  <a:ext uri="{0D108BD9-81ED-4DB2-BD59-A6C34878D82A}">
                    <a16:rowId xmlns:a16="http://schemas.microsoft.com/office/drawing/2014/main" val="10002"/>
                  </a:ext>
                </a:extLst>
              </a:tr>
              <a:tr h="606286">
                <a:tc>
                  <a:txBody>
                    <a:bodyPr/>
                    <a:lstStyle/>
                    <a:p>
                      <a:r>
                        <a:rPr lang="es-ES" sz="2000" kern="1200" dirty="0">
                          <a:solidFill>
                            <a:schemeClr val="bg1"/>
                          </a:solidFill>
                          <a:latin typeface="Ancizar Sans" panose="020B0602040300000003" pitchFamily="34" charset="0"/>
                        </a:rPr>
                        <a:t>5. Reporte del 100% de calificaciones al SIA*</a:t>
                      </a:r>
                      <a:endParaRPr lang="es-ES" sz="2000" kern="1200" dirty="0">
                        <a:solidFill>
                          <a:schemeClr val="bg1"/>
                        </a:solidFill>
                        <a:latin typeface="Ancizar Sans" panose="020B0602040300000003" pitchFamily="34" charset="0"/>
                        <a:ea typeface="+mn-ea"/>
                        <a:cs typeface="Ancizar Serif"/>
                      </a:endParaRPr>
                    </a:p>
                  </a:txBody>
                  <a:tcPr marL="68580" marR="68580" marT="0" marB="0" anchor="ctr"/>
                </a:tc>
                <a:tc>
                  <a:txBody>
                    <a:bodyPr/>
                    <a:lstStyle/>
                    <a:p>
                      <a:r>
                        <a:rPr lang="es-CO" sz="2000" kern="1200" dirty="0">
                          <a:solidFill>
                            <a:schemeClr val="bg1"/>
                          </a:solidFill>
                          <a:latin typeface="Ancizar Sans" panose="020B0602040300000003" pitchFamily="34" charset="0"/>
                          <a:ea typeface="+mn-ea"/>
                          <a:cs typeface="+mn-cs"/>
                        </a:rPr>
                        <a:t>Junio</a:t>
                      </a:r>
                      <a:r>
                        <a:rPr lang="es-CO" sz="2000" kern="1200" baseline="0" dirty="0">
                          <a:solidFill>
                            <a:schemeClr val="bg1"/>
                          </a:solidFill>
                          <a:latin typeface="Ancizar Sans" panose="020B0602040300000003" pitchFamily="34" charset="0"/>
                          <a:ea typeface="+mn-ea"/>
                          <a:cs typeface="+mn-cs"/>
                        </a:rPr>
                        <a:t> 09, hasta las 05 p.m.</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extLst>
                  <a:ext uri="{0D108BD9-81ED-4DB2-BD59-A6C34878D82A}">
                    <a16:rowId xmlns:a16="http://schemas.microsoft.com/office/drawing/2014/main" val="10003"/>
                  </a:ext>
                </a:extLst>
              </a:tr>
            </a:tbl>
          </a:graphicData>
        </a:graphic>
      </p:graphicFrame>
      <p:sp>
        <p:nvSpPr>
          <p:cNvPr id="15" name="Título 1"/>
          <p:cNvSpPr txBox="1">
            <a:spLocks/>
          </p:cNvSpPr>
          <p:nvPr/>
        </p:nvSpPr>
        <p:spPr>
          <a:xfrm>
            <a:off x="5842450" y="448482"/>
            <a:ext cx="4861239" cy="434191"/>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914400"/>
            <a:r>
              <a:rPr lang="es-CO" sz="3200" b="1" spc="225" dirty="0">
                <a:solidFill>
                  <a:srgbClr val="FFD10A"/>
                </a:solidFill>
                <a:latin typeface="Ancizar Sans" panose="020B0602040300000003" pitchFamily="34" charset="0"/>
                <a:cs typeface="Ancizar Serif"/>
              </a:rPr>
              <a:t>PRIMER</a:t>
            </a:r>
            <a:r>
              <a:rPr lang="es-CO" sz="3200" b="1" spc="225" dirty="0">
                <a:solidFill>
                  <a:schemeClr val="bg1"/>
                </a:solidFill>
                <a:latin typeface="Ancizar Sans" panose="020B0602040300000003" pitchFamily="34" charset="0"/>
                <a:cs typeface="Ancizar Serif"/>
              </a:rPr>
              <a:t> PERIODO ACADÉMICO DE 2023</a:t>
            </a:r>
            <a:endParaRPr lang="es-ES" sz="3200" b="1" spc="225" dirty="0">
              <a:solidFill>
                <a:schemeClr val="bg1"/>
              </a:solidFill>
              <a:latin typeface="Ancizar Sans" panose="020B0602040300000003" pitchFamily="34" charset="0"/>
              <a:cs typeface="Ancizar Serif"/>
            </a:endParaRPr>
          </a:p>
        </p:txBody>
      </p:sp>
      <p:sp>
        <p:nvSpPr>
          <p:cNvPr id="16" name="Título 1"/>
          <p:cNvSpPr txBox="1">
            <a:spLocks/>
          </p:cNvSpPr>
          <p:nvPr/>
        </p:nvSpPr>
        <p:spPr>
          <a:xfrm>
            <a:off x="5842450" y="3830913"/>
            <a:ext cx="4861239" cy="434191"/>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914400"/>
            <a:r>
              <a:rPr lang="es-CO" sz="3200" b="1" spc="225" dirty="0">
                <a:solidFill>
                  <a:srgbClr val="FFD10A"/>
                </a:solidFill>
                <a:latin typeface="Ancizar Sans" panose="020B0602040300000003" pitchFamily="34" charset="0"/>
                <a:cs typeface="Ancizar Serif"/>
              </a:rPr>
              <a:t>SEGUNDO</a:t>
            </a:r>
            <a:r>
              <a:rPr lang="es-CO" sz="3200" b="1" spc="225" dirty="0">
                <a:solidFill>
                  <a:schemeClr val="bg1"/>
                </a:solidFill>
                <a:latin typeface="Ancizar Sans" panose="020B0602040300000003" pitchFamily="34" charset="0"/>
                <a:cs typeface="Ancizar Serif"/>
              </a:rPr>
              <a:t> PERIODO ACADÉMICO DE 2023</a:t>
            </a:r>
            <a:endParaRPr lang="es-ES" sz="3200" b="1" spc="225" dirty="0">
              <a:solidFill>
                <a:schemeClr val="bg1"/>
              </a:solidFill>
              <a:latin typeface="Ancizar Sans" panose="020B0602040300000003" pitchFamily="34" charset="0"/>
              <a:cs typeface="Ancizar Serif"/>
            </a:endParaRPr>
          </a:p>
        </p:txBody>
      </p:sp>
      <p:graphicFrame>
        <p:nvGraphicFramePr>
          <p:cNvPr id="17" name="Tabla 16"/>
          <p:cNvGraphicFramePr>
            <a:graphicFrameLocks noGrp="1"/>
          </p:cNvGraphicFramePr>
          <p:nvPr>
            <p:extLst>
              <p:ext uri="{D42A27DB-BD31-4B8C-83A1-F6EECF244321}">
                <p14:modId xmlns:p14="http://schemas.microsoft.com/office/powerpoint/2010/main" val="1023884826"/>
              </p:ext>
            </p:extLst>
          </p:nvPr>
        </p:nvGraphicFramePr>
        <p:xfrm>
          <a:off x="4518630" y="4614522"/>
          <a:ext cx="7446522" cy="1954436"/>
        </p:xfrm>
        <a:graphic>
          <a:graphicData uri="http://schemas.openxmlformats.org/drawingml/2006/table">
            <a:tbl>
              <a:tblPr>
                <a:tableStyleId>{C083E6E3-FA7D-4D7B-A595-EF9225AFEA82}</a:tableStyleId>
              </a:tblPr>
              <a:tblGrid>
                <a:gridCol w="4528905">
                  <a:extLst>
                    <a:ext uri="{9D8B030D-6E8A-4147-A177-3AD203B41FA5}">
                      <a16:colId xmlns:a16="http://schemas.microsoft.com/office/drawing/2014/main" val="20000"/>
                    </a:ext>
                  </a:extLst>
                </a:gridCol>
                <a:gridCol w="2917617">
                  <a:extLst>
                    <a:ext uri="{9D8B030D-6E8A-4147-A177-3AD203B41FA5}">
                      <a16:colId xmlns:a16="http://schemas.microsoft.com/office/drawing/2014/main" val="20001"/>
                    </a:ext>
                  </a:extLst>
                </a:gridCol>
              </a:tblGrid>
              <a:tr h="672418">
                <a:tc>
                  <a:txBody>
                    <a:bodyPr/>
                    <a:lstStyle/>
                    <a:p>
                      <a:r>
                        <a:rPr lang="es-CO" sz="2000" kern="1200" dirty="0">
                          <a:solidFill>
                            <a:schemeClr val="bg1"/>
                          </a:solidFill>
                          <a:latin typeface="Ancizar Sans" panose="020B0602040300000003" pitchFamily="34" charset="0"/>
                        </a:rPr>
                        <a:t>1. Inscripción de asignaturas</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tc>
                  <a:txBody>
                    <a:bodyPr/>
                    <a:lstStyle/>
                    <a:p>
                      <a:r>
                        <a:rPr lang="es-CO" sz="2000" kern="1200" dirty="0">
                          <a:solidFill>
                            <a:schemeClr val="bg1"/>
                          </a:solidFill>
                          <a:latin typeface="Ancizar Sans" panose="020B0602040300000003" pitchFamily="34" charset="0"/>
                        </a:rPr>
                        <a:t>Hasta agosto</a:t>
                      </a:r>
                      <a:r>
                        <a:rPr lang="es-CO" sz="2000" kern="1200" baseline="0" dirty="0">
                          <a:solidFill>
                            <a:schemeClr val="bg1"/>
                          </a:solidFill>
                          <a:latin typeface="Ancizar Sans" panose="020B0602040300000003" pitchFamily="34" charset="0"/>
                        </a:rPr>
                        <a:t> 08</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extLst>
                  <a:ext uri="{0D108BD9-81ED-4DB2-BD59-A6C34878D82A}">
                    <a16:rowId xmlns:a16="http://schemas.microsoft.com/office/drawing/2014/main" val="10000"/>
                  </a:ext>
                </a:extLst>
              </a:tr>
              <a:tr h="336209">
                <a:tc>
                  <a:txBody>
                    <a:bodyPr/>
                    <a:lstStyle/>
                    <a:p>
                      <a:r>
                        <a:rPr lang="es-CO" sz="2000" kern="1200" dirty="0">
                          <a:solidFill>
                            <a:schemeClr val="bg1"/>
                          </a:solidFill>
                          <a:latin typeface="Ancizar Sans" panose="020B0602040300000003" pitchFamily="34" charset="0"/>
                        </a:rPr>
                        <a:t>2. Iniciación de clases</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tc>
                  <a:txBody>
                    <a:bodyPr/>
                    <a:lstStyle/>
                    <a:p>
                      <a:r>
                        <a:rPr lang="es-CO" sz="2000" kern="1200" dirty="0">
                          <a:solidFill>
                            <a:schemeClr val="bg1"/>
                          </a:solidFill>
                          <a:latin typeface="Ancizar Sans" panose="020B0602040300000003" pitchFamily="34" charset="0"/>
                          <a:ea typeface="+mn-ea"/>
                          <a:cs typeface="+mn-cs"/>
                        </a:rPr>
                        <a:t>Agosto</a:t>
                      </a:r>
                      <a:r>
                        <a:rPr lang="es-CO" sz="2000" kern="1200" baseline="0" dirty="0">
                          <a:solidFill>
                            <a:schemeClr val="bg1"/>
                          </a:solidFill>
                          <a:latin typeface="Ancizar Sans" panose="020B0602040300000003" pitchFamily="34" charset="0"/>
                          <a:ea typeface="+mn-ea"/>
                          <a:cs typeface="+mn-cs"/>
                        </a:rPr>
                        <a:t> 08</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extLst>
                  <a:ext uri="{0D108BD9-81ED-4DB2-BD59-A6C34878D82A}">
                    <a16:rowId xmlns:a16="http://schemas.microsoft.com/office/drawing/2014/main" val="10001"/>
                  </a:ext>
                </a:extLst>
              </a:tr>
              <a:tr h="336209">
                <a:tc>
                  <a:txBody>
                    <a:bodyPr/>
                    <a:lstStyle/>
                    <a:p>
                      <a:r>
                        <a:rPr lang="es-CO" sz="2000" kern="1200" dirty="0">
                          <a:solidFill>
                            <a:schemeClr val="bg1"/>
                          </a:solidFill>
                          <a:latin typeface="Ancizar Sans" panose="020B0602040300000003" pitchFamily="34" charset="0"/>
                        </a:rPr>
                        <a:t>4. Finalización de clases</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tc>
                  <a:txBody>
                    <a:bodyPr/>
                    <a:lstStyle/>
                    <a:p>
                      <a:r>
                        <a:rPr lang="es-CO" sz="2000" kern="1200" dirty="0">
                          <a:solidFill>
                            <a:schemeClr val="bg1"/>
                          </a:solidFill>
                          <a:latin typeface="Ancizar Sans" panose="020B0602040300000003" pitchFamily="34" charset="0"/>
                        </a:rPr>
                        <a:t>Diciembre 02</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extLst>
                  <a:ext uri="{0D108BD9-81ED-4DB2-BD59-A6C34878D82A}">
                    <a16:rowId xmlns:a16="http://schemas.microsoft.com/office/drawing/2014/main" val="10002"/>
                  </a:ext>
                </a:extLst>
              </a:tr>
              <a:tr h="571834">
                <a:tc>
                  <a:txBody>
                    <a:bodyPr/>
                    <a:lstStyle/>
                    <a:p>
                      <a:r>
                        <a:rPr lang="es-ES" sz="2000" kern="1200" dirty="0">
                          <a:solidFill>
                            <a:schemeClr val="bg1"/>
                          </a:solidFill>
                          <a:latin typeface="Ancizar Sans" panose="020B0602040300000003" pitchFamily="34" charset="0"/>
                        </a:rPr>
                        <a:t>5. Reporte del 100% de calificaciones al SIA*</a:t>
                      </a:r>
                      <a:endParaRPr lang="es-ES" sz="2000" kern="1200" dirty="0">
                        <a:solidFill>
                          <a:schemeClr val="bg1"/>
                        </a:solidFill>
                        <a:latin typeface="Ancizar Sans" panose="020B0602040300000003" pitchFamily="34" charset="0"/>
                        <a:ea typeface="+mn-ea"/>
                        <a:cs typeface="Ancizar Serif"/>
                      </a:endParaRPr>
                    </a:p>
                  </a:txBody>
                  <a:tcPr marL="68580" marR="68580" marT="0" marB="0" anchor="ctr"/>
                </a:tc>
                <a:tc>
                  <a:txBody>
                    <a:bodyPr/>
                    <a:lstStyle/>
                    <a:p>
                      <a:r>
                        <a:rPr lang="es-CO" sz="2000" kern="1200" dirty="0">
                          <a:solidFill>
                            <a:schemeClr val="bg1"/>
                          </a:solidFill>
                          <a:latin typeface="Ancizar Sans" panose="020B0602040300000003" pitchFamily="34" charset="0"/>
                          <a:ea typeface="+mn-ea"/>
                          <a:cs typeface="+mn-cs"/>
                        </a:rPr>
                        <a:t>Diciembre 07</a:t>
                      </a:r>
                      <a:r>
                        <a:rPr lang="es-CO" sz="2000" kern="1200" baseline="0" dirty="0">
                          <a:solidFill>
                            <a:schemeClr val="bg1"/>
                          </a:solidFill>
                          <a:latin typeface="Ancizar Sans" panose="020B0602040300000003" pitchFamily="34" charset="0"/>
                          <a:ea typeface="+mn-ea"/>
                          <a:cs typeface="+mn-cs"/>
                        </a:rPr>
                        <a:t>, hasta las 05 p.m.</a:t>
                      </a:r>
                      <a:endParaRPr lang="es-CO" sz="2000" kern="1200" dirty="0">
                        <a:solidFill>
                          <a:schemeClr val="bg1"/>
                        </a:solidFill>
                        <a:latin typeface="Ancizar Sans" panose="020B0602040300000003" pitchFamily="34" charset="0"/>
                        <a:ea typeface="+mn-ea"/>
                        <a:cs typeface="Ancizar Serif"/>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94208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787656F-59D6-9883-79F9-653B712290ED}"/>
              </a:ext>
            </a:extLst>
          </p:cNvPr>
          <p:cNvSpPr/>
          <p:nvPr/>
        </p:nvSpPr>
        <p:spPr>
          <a:xfrm>
            <a:off x="10310616" y="-71774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2" y="227163"/>
            <a:ext cx="4957358"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2023-1</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p:cNvPicPr>
            <a:picLocks noChangeAspect="1"/>
          </p:cNvPicPr>
          <p:nvPr/>
        </p:nvPicPr>
        <p:blipFill>
          <a:blip r:embed="rId2"/>
          <a:stretch>
            <a:fillRect/>
          </a:stretch>
        </p:blipFill>
        <p:spPr>
          <a:xfrm>
            <a:off x="1" y="1"/>
            <a:ext cx="2372263" cy="297566"/>
          </a:xfrm>
          <a:prstGeom prst="rect">
            <a:avLst/>
          </a:prstGeom>
        </p:spPr>
      </p:pic>
      <p:sp>
        <p:nvSpPr>
          <p:cNvPr id="7" name="CuadroTexto 6"/>
          <p:cNvSpPr txBox="1"/>
          <p:nvPr/>
        </p:nvSpPr>
        <p:spPr>
          <a:xfrm>
            <a:off x="502364" y="2118892"/>
            <a:ext cx="7063185" cy="369332"/>
          </a:xfrm>
          <a:prstGeom prst="rect">
            <a:avLst/>
          </a:prstGeom>
          <a:noFill/>
        </p:spPr>
        <p:txBody>
          <a:bodyPr wrap="square" rtlCol="0">
            <a:spAutoFit/>
          </a:bodyPr>
          <a:lstStyle/>
          <a:p>
            <a:r>
              <a:rPr lang="es-CO" b="1" spc="225" dirty="0">
                <a:solidFill>
                  <a:srgbClr val="092B99"/>
                </a:solidFill>
                <a:latin typeface="Ancizar Sans" panose="020B0602040300000003" pitchFamily="34" charset="0"/>
                <a:ea typeface="+mj-ea"/>
                <a:cs typeface="Ancizar Serif"/>
              </a:rPr>
              <a:t>Fechas claves para asignaturas y matrícula :</a:t>
            </a:r>
          </a:p>
        </p:txBody>
      </p:sp>
      <p:pic>
        <p:nvPicPr>
          <p:cNvPr id="8" name="Imagen 7"/>
          <p:cNvPicPr>
            <a:picLocks noChangeAspect="1"/>
          </p:cNvPicPr>
          <p:nvPr/>
        </p:nvPicPr>
        <p:blipFill>
          <a:blip r:embed="rId3"/>
          <a:stretch>
            <a:fillRect/>
          </a:stretch>
        </p:blipFill>
        <p:spPr>
          <a:xfrm>
            <a:off x="502364" y="3086412"/>
            <a:ext cx="947997" cy="938204"/>
          </a:xfrm>
          <a:prstGeom prst="rect">
            <a:avLst/>
          </a:prstGeom>
        </p:spPr>
      </p:pic>
      <p:sp>
        <p:nvSpPr>
          <p:cNvPr id="11" name="CuadroTexto 10"/>
          <p:cNvSpPr txBox="1"/>
          <p:nvPr/>
        </p:nvSpPr>
        <p:spPr>
          <a:xfrm>
            <a:off x="2602281" y="839476"/>
            <a:ext cx="7246465" cy="954107"/>
          </a:xfrm>
          <a:prstGeom prst="rect">
            <a:avLst/>
          </a:prstGeom>
          <a:noFill/>
        </p:spPr>
        <p:txBody>
          <a:bodyPr wrap="square" rtlCol="0">
            <a:spAutoFit/>
          </a:bodyPr>
          <a:lstStyle/>
          <a:p>
            <a:pPr algn="ctr"/>
            <a:r>
              <a:rPr lang="es-CO" sz="2800" b="1" spc="225" dirty="0">
                <a:solidFill>
                  <a:srgbClr val="002060"/>
                </a:solidFill>
                <a:latin typeface="Ancizar Sans" panose="020B0602040300000003" pitchFamily="34" charset="0"/>
                <a:ea typeface="+mj-ea"/>
                <a:cs typeface="Ancizar Serif"/>
              </a:rPr>
              <a:t>FECHAS IMPORTANTES PARA EL 2023-1 (PRIMER SEMESTRE)</a:t>
            </a:r>
          </a:p>
        </p:txBody>
      </p:sp>
      <p:sp>
        <p:nvSpPr>
          <p:cNvPr id="12" name="Google Shape;567;p37"/>
          <p:cNvSpPr/>
          <p:nvPr/>
        </p:nvSpPr>
        <p:spPr>
          <a:xfrm rot="20119151">
            <a:off x="1576909" y="894962"/>
            <a:ext cx="898824" cy="802765"/>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1F7BBD"/>
          </a:solidFill>
          <a:ln>
            <a:noFill/>
          </a:ln>
        </p:spPr>
        <p:txBody>
          <a:bodyPr spcFirstLastPara="1" wrap="square" lIns="68569" tIns="68569" rIns="68569" bIns="68569" anchor="ctr" anchorCtr="0">
            <a:noAutofit/>
          </a:bodyPr>
          <a:lstStyle/>
          <a:p>
            <a:endParaRPr sz="1050"/>
          </a:p>
        </p:txBody>
      </p:sp>
      <p:sp>
        <p:nvSpPr>
          <p:cNvPr id="13" name="CuadroTexto 12"/>
          <p:cNvSpPr txBox="1"/>
          <p:nvPr/>
        </p:nvSpPr>
        <p:spPr>
          <a:xfrm>
            <a:off x="1660835" y="2724845"/>
            <a:ext cx="10111322" cy="3416320"/>
          </a:xfrm>
          <a:prstGeom prst="rect">
            <a:avLst/>
          </a:prstGeom>
          <a:noFill/>
        </p:spPr>
        <p:txBody>
          <a:bodyPr wrap="square" rtlCol="0">
            <a:spAutoFit/>
          </a:bodyPr>
          <a:lstStyle/>
          <a:p>
            <a:pPr marL="128588" indent="-128588">
              <a:buFont typeface="Arial" panose="020B0604020202020204" pitchFamily="34" charset="0"/>
              <a:buChar char="•"/>
            </a:pPr>
            <a:r>
              <a:rPr lang="es-ES" b="1" dirty="0">
                <a:solidFill>
                  <a:schemeClr val="tx1">
                    <a:lumMod val="65000"/>
                    <a:lumOff val="35000"/>
                  </a:schemeClr>
                </a:solidFill>
                <a:latin typeface="Ancizar Sans" panose="020B0602040300000003" pitchFamily="34" charset="0"/>
                <a:cs typeface="Ancizar Serif"/>
              </a:rPr>
              <a:t>Inscripción de asignaturas o actividades académicas por el portal académico del SIA</a:t>
            </a:r>
            <a:r>
              <a:rPr lang="es-CO" dirty="0">
                <a:solidFill>
                  <a:schemeClr val="tx1">
                    <a:lumMod val="65000"/>
                    <a:lumOff val="35000"/>
                  </a:schemeClr>
                </a:solidFill>
                <a:latin typeface="Ancizar Sans" panose="020B0602040300000003" pitchFamily="34" charset="0"/>
                <a:cs typeface="Ancizar Serif"/>
              </a:rPr>
              <a:t>: 01 al 03 de febrero </a:t>
            </a:r>
          </a:p>
          <a:p>
            <a:pPr marL="128588" indent="-128588">
              <a:buFont typeface="Arial" panose="020B0604020202020204" pitchFamily="34" charset="0"/>
              <a:buChar char="•"/>
            </a:pPr>
            <a:r>
              <a:rPr lang="es-CO" b="1" dirty="0">
                <a:solidFill>
                  <a:schemeClr val="tx1">
                    <a:lumMod val="65000"/>
                    <a:lumOff val="35000"/>
                  </a:schemeClr>
                </a:solidFill>
                <a:latin typeface="Ancizar Sans" panose="020B0602040300000003" pitchFamily="34" charset="0"/>
                <a:cs typeface="Ancizar Serif"/>
              </a:rPr>
              <a:t>Solicitud de cupos para inscripción de asignaturas mediante aplicativo: </a:t>
            </a:r>
            <a:r>
              <a:rPr lang="es-CO" dirty="0">
                <a:solidFill>
                  <a:schemeClr val="tx1">
                    <a:lumMod val="65000"/>
                    <a:lumOff val="35000"/>
                  </a:schemeClr>
                </a:solidFill>
                <a:latin typeface="Ancizar Sans" panose="020B0602040300000003" pitchFamily="34" charset="0"/>
                <a:cs typeface="Ancizar Serif"/>
              </a:rPr>
              <a:t>04 al 05 de febrero (se informará previamente)</a:t>
            </a:r>
          </a:p>
          <a:p>
            <a:pPr marL="128588" indent="-128588">
              <a:buFont typeface="Arial" panose="020B0604020202020204" pitchFamily="34" charset="0"/>
              <a:buChar char="•"/>
            </a:pPr>
            <a:r>
              <a:rPr lang="es-ES" b="1" dirty="0">
                <a:solidFill>
                  <a:schemeClr val="tx1">
                    <a:lumMod val="65000"/>
                    <a:lumOff val="35000"/>
                  </a:schemeClr>
                </a:solidFill>
                <a:latin typeface="Ancizar Sans" panose="020B0602040300000003" pitchFamily="34" charset="0"/>
                <a:cs typeface="Ancizar Serif"/>
              </a:rPr>
              <a:t>Habilitación recibos de matrícula de posgrado: </a:t>
            </a:r>
            <a:r>
              <a:rPr lang="es-ES" dirty="0">
                <a:solidFill>
                  <a:schemeClr val="tx1">
                    <a:lumMod val="65000"/>
                    <a:lumOff val="35000"/>
                  </a:schemeClr>
                </a:solidFill>
                <a:latin typeface="Ancizar Sans" panose="020B0602040300000003" pitchFamily="34" charset="0"/>
                <a:cs typeface="Ancizar Serif"/>
              </a:rPr>
              <a:t>Hasta el 05 de febrero (Desde la División de Registro)</a:t>
            </a:r>
            <a:endParaRPr lang="es-CO" dirty="0">
              <a:solidFill>
                <a:schemeClr val="tx1">
                  <a:lumMod val="65000"/>
                  <a:lumOff val="35000"/>
                </a:schemeClr>
              </a:solidFill>
              <a:latin typeface="Ancizar Sans" panose="020B0602040300000003" pitchFamily="34" charset="0"/>
              <a:cs typeface="Ancizar Serif"/>
            </a:endParaRPr>
          </a:p>
          <a:p>
            <a:pPr marL="128588" indent="-128588">
              <a:buFont typeface="Arial" panose="020B0604020202020204" pitchFamily="34" charset="0"/>
              <a:buChar char="•"/>
            </a:pPr>
            <a:r>
              <a:rPr lang="es-ES" b="1" dirty="0">
                <a:solidFill>
                  <a:schemeClr val="tx1">
                    <a:lumMod val="65000"/>
                    <a:lumOff val="35000"/>
                  </a:schemeClr>
                </a:solidFill>
                <a:latin typeface="Ancizar Sans" panose="020B0602040300000003" pitchFamily="34" charset="0"/>
                <a:cs typeface="Ancizar Serif"/>
              </a:rPr>
              <a:t>Adición y cancelación asignaturas y actividades académicas sin pérdida de créditos a través del portal académico del SIA</a:t>
            </a:r>
            <a:r>
              <a:rPr lang="es-CO" b="1" dirty="0">
                <a:solidFill>
                  <a:schemeClr val="tx1">
                    <a:lumMod val="65000"/>
                    <a:lumOff val="35000"/>
                  </a:schemeClr>
                </a:solidFill>
                <a:latin typeface="Ancizar Sans" panose="020B0602040300000003" pitchFamily="34" charset="0"/>
                <a:cs typeface="Ancizar Serif"/>
              </a:rPr>
              <a:t>: </a:t>
            </a:r>
            <a:r>
              <a:rPr lang="es-CO" dirty="0">
                <a:solidFill>
                  <a:schemeClr val="tx1">
                    <a:lumMod val="65000"/>
                    <a:lumOff val="35000"/>
                  </a:schemeClr>
                </a:solidFill>
                <a:latin typeface="Ancizar Sans" panose="020B0602040300000003" pitchFamily="34" charset="0"/>
                <a:cs typeface="Ancizar Serif"/>
              </a:rPr>
              <a:t>06 al 17 de febrero </a:t>
            </a:r>
          </a:p>
          <a:p>
            <a:pPr marL="128588" indent="-128588">
              <a:buFont typeface="Arial" panose="020B0604020202020204" pitchFamily="34" charset="0"/>
              <a:buChar char="•"/>
            </a:pPr>
            <a:r>
              <a:rPr lang="es-ES" b="1" dirty="0">
                <a:solidFill>
                  <a:schemeClr val="tx1">
                    <a:lumMod val="65000"/>
                    <a:lumOff val="35000"/>
                  </a:schemeClr>
                </a:solidFill>
                <a:latin typeface="Ancizar Sans" panose="020B0602040300000003" pitchFamily="34" charset="0"/>
                <a:cs typeface="Ancizar Serif"/>
              </a:rPr>
              <a:t>Solicitud excepcional de inscripción o adición de asignaturas para el periodo 2023-1S, ante Consejos de Facultad</a:t>
            </a:r>
            <a:r>
              <a:rPr lang="es-ES" dirty="0">
                <a:solidFill>
                  <a:schemeClr val="tx1">
                    <a:lumMod val="65000"/>
                    <a:lumOff val="35000"/>
                  </a:schemeClr>
                </a:solidFill>
                <a:latin typeface="Ancizar Sans" panose="020B0602040300000003" pitchFamily="34" charset="0"/>
                <a:cs typeface="Ancizar Serif"/>
              </a:rPr>
              <a:t>: 20 de febrero al 31 de marzo</a:t>
            </a:r>
            <a:endParaRPr lang="es-CO" dirty="0">
              <a:solidFill>
                <a:schemeClr val="tx1">
                  <a:lumMod val="65000"/>
                  <a:lumOff val="35000"/>
                </a:schemeClr>
              </a:solidFill>
              <a:latin typeface="Ancizar Sans" panose="020B0602040300000003" pitchFamily="34" charset="0"/>
              <a:cs typeface="Ancizar Serif"/>
            </a:endParaRPr>
          </a:p>
          <a:p>
            <a:pPr marL="128588" indent="-128588">
              <a:buFont typeface="Arial" panose="020B0604020202020204" pitchFamily="34" charset="0"/>
              <a:buChar char="•"/>
            </a:pPr>
            <a:r>
              <a:rPr lang="es-ES" b="1" dirty="0">
                <a:solidFill>
                  <a:schemeClr val="tx1">
                    <a:lumMod val="65000"/>
                    <a:lumOff val="35000"/>
                  </a:schemeClr>
                </a:solidFill>
                <a:latin typeface="Ancizar Sans" panose="020B0602040300000003" pitchFamily="34" charset="0"/>
                <a:cs typeface="Ancizar Serif"/>
              </a:rPr>
              <a:t>Cancelación libre de asignaturas o actividades académicas con pérdida de créditos a través del portal académico del SIA</a:t>
            </a:r>
            <a:r>
              <a:rPr lang="es-ES" dirty="0">
                <a:solidFill>
                  <a:schemeClr val="tx1">
                    <a:lumMod val="65000"/>
                    <a:lumOff val="35000"/>
                  </a:schemeClr>
                </a:solidFill>
                <a:latin typeface="Ancizar Sans" panose="020B0602040300000003" pitchFamily="34" charset="0"/>
                <a:cs typeface="Ancizar Serif"/>
              </a:rPr>
              <a:t>: 20 de febrero al 31 de marzo</a:t>
            </a:r>
            <a:endParaRPr lang="es-CO" dirty="0">
              <a:solidFill>
                <a:schemeClr val="tx1">
                  <a:lumMod val="65000"/>
                  <a:lumOff val="35000"/>
                </a:schemeClr>
              </a:solidFill>
              <a:latin typeface="Ancizar Sans" panose="020B0602040300000003" pitchFamily="34" charset="0"/>
              <a:cs typeface="Ancizar Serif"/>
            </a:endParaRPr>
          </a:p>
          <a:p>
            <a:pPr marL="128588" indent="-128588">
              <a:buFont typeface="Arial" panose="020B0604020202020204" pitchFamily="34" charset="0"/>
              <a:buChar char="•"/>
            </a:pPr>
            <a:r>
              <a:rPr lang="es-CO" b="1" dirty="0">
                <a:solidFill>
                  <a:schemeClr val="tx1">
                    <a:lumMod val="65000"/>
                    <a:lumOff val="35000"/>
                  </a:schemeClr>
                </a:solidFill>
                <a:latin typeface="Ancizar Sans" panose="020B0602040300000003" pitchFamily="34" charset="0"/>
                <a:cs typeface="Ancizar Serif"/>
              </a:rPr>
              <a:t>Finalización de clases (Resolución 1148/2022 de la Rectoría): </a:t>
            </a:r>
            <a:r>
              <a:rPr lang="es-CO" dirty="0">
                <a:solidFill>
                  <a:schemeClr val="tx1">
                    <a:lumMod val="65000"/>
                    <a:lumOff val="35000"/>
                  </a:schemeClr>
                </a:solidFill>
                <a:latin typeface="Ancizar Sans" panose="020B0602040300000003" pitchFamily="34" charset="0"/>
                <a:cs typeface="Ancizar Serif"/>
              </a:rPr>
              <a:t>03 de junio</a:t>
            </a:r>
          </a:p>
          <a:p>
            <a:pPr marL="128588" indent="-128588">
              <a:buFont typeface="Arial" panose="020B0604020202020204" pitchFamily="34" charset="0"/>
              <a:buChar char="•"/>
            </a:pPr>
            <a:r>
              <a:rPr lang="es-CO" b="1" dirty="0">
                <a:solidFill>
                  <a:schemeClr val="tx1">
                    <a:lumMod val="65000"/>
                    <a:lumOff val="35000"/>
                  </a:schemeClr>
                </a:solidFill>
                <a:latin typeface="Ancizar Sans" panose="020B0602040300000003" pitchFamily="34" charset="0"/>
                <a:cs typeface="Ancizar Serif"/>
              </a:rPr>
              <a:t>Reporte del 100% de calificaciones al SIA para asignaturas y actividades académicas: </a:t>
            </a:r>
            <a:r>
              <a:rPr lang="es-CO" dirty="0">
                <a:solidFill>
                  <a:schemeClr val="tx1">
                    <a:lumMod val="65000"/>
                    <a:lumOff val="35000"/>
                  </a:schemeClr>
                </a:solidFill>
                <a:latin typeface="Ancizar Sans" panose="020B0602040300000003" pitchFamily="34" charset="0"/>
                <a:cs typeface="Ancizar Serif"/>
              </a:rPr>
              <a:t>09 de junio</a:t>
            </a:r>
          </a:p>
        </p:txBody>
      </p:sp>
    </p:spTree>
    <p:extLst>
      <p:ext uri="{BB962C8B-B14F-4D97-AF65-F5344CB8AC3E}">
        <p14:creationId xmlns:p14="http://schemas.microsoft.com/office/powerpoint/2010/main" val="176046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787656F-59D6-9883-79F9-653B712290ED}"/>
              </a:ext>
            </a:extLst>
          </p:cNvPr>
          <p:cNvSpPr/>
          <p:nvPr/>
        </p:nvSpPr>
        <p:spPr>
          <a:xfrm>
            <a:off x="10310616" y="-71774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2" y="227163"/>
            <a:ext cx="4957358"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2023-1</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p:cNvPicPr>
            <a:picLocks noChangeAspect="1"/>
          </p:cNvPicPr>
          <p:nvPr/>
        </p:nvPicPr>
        <p:blipFill>
          <a:blip r:embed="rId2"/>
          <a:stretch>
            <a:fillRect/>
          </a:stretch>
        </p:blipFill>
        <p:spPr>
          <a:xfrm>
            <a:off x="1" y="1"/>
            <a:ext cx="2372263" cy="297566"/>
          </a:xfrm>
          <a:prstGeom prst="rect">
            <a:avLst/>
          </a:prstGeom>
        </p:spPr>
      </p:pic>
      <p:sp>
        <p:nvSpPr>
          <p:cNvPr id="7" name="CuadroTexto 6"/>
          <p:cNvSpPr txBox="1"/>
          <p:nvPr/>
        </p:nvSpPr>
        <p:spPr>
          <a:xfrm>
            <a:off x="575312" y="2184806"/>
            <a:ext cx="4027616" cy="369332"/>
          </a:xfrm>
          <a:prstGeom prst="rect">
            <a:avLst/>
          </a:prstGeom>
          <a:noFill/>
        </p:spPr>
        <p:txBody>
          <a:bodyPr wrap="square" rtlCol="0">
            <a:spAutoFit/>
          </a:bodyPr>
          <a:lstStyle/>
          <a:p>
            <a:r>
              <a:rPr lang="es-CO" b="1" spc="225" dirty="0">
                <a:solidFill>
                  <a:srgbClr val="092B99"/>
                </a:solidFill>
                <a:latin typeface="Ancizar Sans" panose="020B0602040300000003" pitchFamily="34" charset="0"/>
                <a:ea typeface="+mj-ea"/>
                <a:cs typeface="Ancizar Serif"/>
              </a:rPr>
              <a:t>Fechas claves para matricula:</a:t>
            </a:r>
          </a:p>
        </p:txBody>
      </p:sp>
      <p:pic>
        <p:nvPicPr>
          <p:cNvPr id="8" name="Imagen 7"/>
          <p:cNvPicPr>
            <a:picLocks noChangeAspect="1"/>
          </p:cNvPicPr>
          <p:nvPr/>
        </p:nvPicPr>
        <p:blipFill>
          <a:blip r:embed="rId3"/>
          <a:stretch>
            <a:fillRect/>
          </a:stretch>
        </p:blipFill>
        <p:spPr>
          <a:xfrm>
            <a:off x="712133" y="2979414"/>
            <a:ext cx="947997" cy="938204"/>
          </a:xfrm>
          <a:prstGeom prst="rect">
            <a:avLst/>
          </a:prstGeom>
        </p:spPr>
      </p:pic>
      <p:sp>
        <p:nvSpPr>
          <p:cNvPr id="11" name="CuadroTexto 10"/>
          <p:cNvSpPr txBox="1"/>
          <p:nvPr/>
        </p:nvSpPr>
        <p:spPr>
          <a:xfrm>
            <a:off x="2602281" y="839476"/>
            <a:ext cx="7246465" cy="954107"/>
          </a:xfrm>
          <a:prstGeom prst="rect">
            <a:avLst/>
          </a:prstGeom>
          <a:noFill/>
        </p:spPr>
        <p:txBody>
          <a:bodyPr wrap="square" rtlCol="0">
            <a:spAutoFit/>
          </a:bodyPr>
          <a:lstStyle/>
          <a:p>
            <a:pPr algn="ctr"/>
            <a:r>
              <a:rPr lang="es-CO" sz="2800" b="1" spc="225" dirty="0">
                <a:solidFill>
                  <a:srgbClr val="002060"/>
                </a:solidFill>
                <a:latin typeface="Ancizar Sans" panose="020B0602040300000003" pitchFamily="34" charset="0"/>
                <a:ea typeface="+mj-ea"/>
                <a:cs typeface="Ancizar Serif"/>
              </a:rPr>
              <a:t>FECHAS IMPORTANTES PARA EL 2023-1 (PRIMER SEMESTRE)</a:t>
            </a:r>
          </a:p>
        </p:txBody>
      </p:sp>
      <p:sp>
        <p:nvSpPr>
          <p:cNvPr id="12" name="Google Shape;567;p37"/>
          <p:cNvSpPr/>
          <p:nvPr/>
        </p:nvSpPr>
        <p:spPr>
          <a:xfrm rot="20119151">
            <a:off x="1576909" y="894962"/>
            <a:ext cx="898824" cy="802765"/>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1F7BBD"/>
          </a:solidFill>
          <a:ln>
            <a:noFill/>
          </a:ln>
        </p:spPr>
        <p:txBody>
          <a:bodyPr spcFirstLastPara="1" wrap="square" lIns="68569" tIns="68569" rIns="68569" bIns="68569" anchor="ctr" anchorCtr="0">
            <a:noAutofit/>
          </a:bodyPr>
          <a:lstStyle/>
          <a:p>
            <a:endParaRPr sz="1050"/>
          </a:p>
        </p:txBody>
      </p:sp>
      <p:sp>
        <p:nvSpPr>
          <p:cNvPr id="14" name="CuadroTexto 13"/>
          <p:cNvSpPr txBox="1"/>
          <p:nvPr/>
        </p:nvSpPr>
        <p:spPr>
          <a:xfrm>
            <a:off x="2026321" y="2979414"/>
            <a:ext cx="8456149" cy="1477328"/>
          </a:xfrm>
          <a:prstGeom prst="rect">
            <a:avLst/>
          </a:prstGeom>
          <a:noFill/>
        </p:spPr>
        <p:txBody>
          <a:bodyPr wrap="square" rtlCol="0">
            <a:spAutoFit/>
          </a:bodyPr>
          <a:lstStyle/>
          <a:p>
            <a:pPr marL="128588" indent="-128588">
              <a:buFont typeface="Arial" panose="020B0604020202020204" pitchFamily="34" charset="0"/>
              <a:buChar char="•"/>
            </a:pPr>
            <a:r>
              <a:rPr lang="es-CO" b="1" dirty="0">
                <a:solidFill>
                  <a:schemeClr val="tx1">
                    <a:lumMod val="65000"/>
                    <a:lumOff val="35000"/>
                  </a:schemeClr>
                </a:solidFill>
                <a:latin typeface="Ancizar Sans" panose="020B0602040300000003" pitchFamily="34" charset="0"/>
                <a:cs typeface="Ancizar Serif"/>
              </a:rPr>
              <a:t>Pago oportuno primer fraccionamiento matrícula posgrado: </a:t>
            </a:r>
            <a:r>
              <a:rPr lang="es-CO" dirty="0">
                <a:solidFill>
                  <a:schemeClr val="tx1">
                    <a:lumMod val="65000"/>
                    <a:lumOff val="35000"/>
                  </a:schemeClr>
                </a:solidFill>
                <a:latin typeface="Ancizar Sans" panose="020B0602040300000003" pitchFamily="34" charset="0"/>
                <a:cs typeface="Ancizar Serif"/>
              </a:rPr>
              <a:t>07 de febrero </a:t>
            </a:r>
          </a:p>
          <a:p>
            <a:pPr marL="128588" indent="-128588">
              <a:buFont typeface="Arial" panose="020B0604020202020204" pitchFamily="34" charset="0"/>
              <a:buChar char="•"/>
            </a:pPr>
            <a:r>
              <a:rPr lang="es-CO" b="1" dirty="0">
                <a:solidFill>
                  <a:schemeClr val="tx1">
                    <a:lumMod val="65000"/>
                    <a:lumOff val="35000"/>
                  </a:schemeClr>
                </a:solidFill>
                <a:latin typeface="Ancizar Sans" panose="020B0602040300000003" pitchFamily="34" charset="0"/>
                <a:cs typeface="Ancizar Serif"/>
              </a:rPr>
              <a:t>Pago extemporáneo primer fraccionamiento matrícula posgrado: </a:t>
            </a:r>
            <a:r>
              <a:rPr lang="es-CO" dirty="0">
                <a:solidFill>
                  <a:schemeClr val="tx1">
                    <a:lumMod val="65000"/>
                    <a:lumOff val="35000"/>
                  </a:schemeClr>
                </a:solidFill>
                <a:latin typeface="Ancizar Sans" panose="020B0602040300000003" pitchFamily="34" charset="0"/>
                <a:cs typeface="Ancizar Serif"/>
              </a:rPr>
              <a:t>10 de febrero </a:t>
            </a:r>
          </a:p>
          <a:p>
            <a:pPr marL="128588" indent="-128588">
              <a:buFont typeface="Arial" panose="020B0604020202020204" pitchFamily="34" charset="0"/>
              <a:buChar char="•"/>
            </a:pPr>
            <a:r>
              <a:rPr lang="es-CO" b="1" dirty="0">
                <a:solidFill>
                  <a:schemeClr val="tx1">
                    <a:lumMod val="65000"/>
                    <a:lumOff val="35000"/>
                  </a:schemeClr>
                </a:solidFill>
                <a:latin typeface="Ancizar Sans" panose="020B0602040300000003" pitchFamily="34" charset="0"/>
                <a:cs typeface="Ancizar Serif"/>
              </a:rPr>
              <a:t>Pago oportuno segundo fraccionamiento matrícula posgrado: </a:t>
            </a:r>
            <a:r>
              <a:rPr lang="es-CO" dirty="0">
                <a:solidFill>
                  <a:schemeClr val="tx1">
                    <a:lumMod val="65000"/>
                    <a:lumOff val="35000"/>
                  </a:schemeClr>
                </a:solidFill>
                <a:latin typeface="Ancizar Sans" panose="020B0602040300000003" pitchFamily="34" charset="0"/>
                <a:cs typeface="Ancizar Serif"/>
              </a:rPr>
              <a:t>07 de marzo </a:t>
            </a:r>
          </a:p>
          <a:p>
            <a:pPr marL="128588" indent="-128588">
              <a:buFont typeface="Arial" panose="020B0604020202020204" pitchFamily="34" charset="0"/>
              <a:buChar char="•"/>
            </a:pPr>
            <a:r>
              <a:rPr lang="es-CO" b="1" dirty="0">
                <a:solidFill>
                  <a:schemeClr val="tx1">
                    <a:lumMod val="65000"/>
                    <a:lumOff val="35000"/>
                  </a:schemeClr>
                </a:solidFill>
                <a:latin typeface="Ancizar Sans" panose="020B0602040300000003" pitchFamily="34" charset="0"/>
                <a:cs typeface="Ancizar Serif"/>
              </a:rPr>
              <a:t>Pago extemporáneo segundo fraccionamiento matrícula posgrado: </a:t>
            </a:r>
            <a:r>
              <a:rPr lang="es-CO" dirty="0">
                <a:solidFill>
                  <a:schemeClr val="tx1">
                    <a:lumMod val="65000"/>
                    <a:lumOff val="35000"/>
                  </a:schemeClr>
                </a:solidFill>
                <a:latin typeface="Ancizar Sans" panose="020B0602040300000003" pitchFamily="34" charset="0"/>
                <a:cs typeface="Ancizar Serif"/>
              </a:rPr>
              <a:t>10 de marzo</a:t>
            </a:r>
          </a:p>
          <a:p>
            <a:pPr marL="128588" indent="-128588">
              <a:buFont typeface="Arial" panose="020B0604020202020204" pitchFamily="34" charset="0"/>
              <a:buChar char="•"/>
            </a:pPr>
            <a:endParaRPr lang="es-CO" b="1" dirty="0">
              <a:solidFill>
                <a:schemeClr val="tx1">
                  <a:lumMod val="65000"/>
                  <a:lumOff val="35000"/>
                </a:schemeClr>
              </a:solidFill>
              <a:latin typeface="Ancizar Sans Light" panose="020B0502040300000003" pitchFamily="34" charset="0"/>
              <a:cs typeface="Ancizar Serif"/>
            </a:endParaRPr>
          </a:p>
        </p:txBody>
      </p:sp>
      <p:sp>
        <p:nvSpPr>
          <p:cNvPr id="15" name="CuadroTexto 14"/>
          <p:cNvSpPr txBox="1"/>
          <p:nvPr/>
        </p:nvSpPr>
        <p:spPr>
          <a:xfrm>
            <a:off x="1762539" y="4456742"/>
            <a:ext cx="9228383" cy="2246769"/>
          </a:xfrm>
          <a:prstGeom prst="rect">
            <a:avLst/>
          </a:prstGeom>
          <a:noFill/>
        </p:spPr>
        <p:txBody>
          <a:bodyPr wrap="square" rtlCol="0">
            <a:spAutoFit/>
          </a:bodyPr>
          <a:lstStyle/>
          <a:p>
            <a:endParaRPr lang="es-MX" sz="2000" b="1" dirty="0">
              <a:solidFill>
                <a:schemeClr val="tx1">
                  <a:lumMod val="65000"/>
                  <a:lumOff val="35000"/>
                </a:schemeClr>
              </a:solidFill>
              <a:latin typeface="Ancizar Sans Light" panose="020B0502040300000003" pitchFamily="34" charset="0"/>
              <a:cs typeface="Ancizar Serif"/>
            </a:endParaRPr>
          </a:p>
          <a:p>
            <a:pPr algn="ctr"/>
            <a:r>
              <a:rPr lang="es-MX" sz="2000" b="1" dirty="0">
                <a:solidFill>
                  <a:schemeClr val="tx1">
                    <a:lumMod val="65000"/>
                    <a:lumOff val="35000"/>
                  </a:schemeClr>
                </a:solidFill>
                <a:latin typeface="Ancizar Sans Light" panose="020B0502040300000003" pitchFamily="34" charset="0"/>
                <a:cs typeface="Ancizar Serif"/>
              </a:rPr>
              <a:t>Para más fechas consulta el Acuerdo 019 de 2022: </a:t>
            </a:r>
            <a:r>
              <a:rPr lang="es-ES" sz="2000" b="1" dirty="0">
                <a:solidFill>
                  <a:schemeClr val="tx1">
                    <a:lumMod val="65000"/>
                    <a:lumOff val="35000"/>
                  </a:schemeClr>
                </a:solidFill>
                <a:latin typeface="Ancizar Sans Light" panose="020B0502040300000003" pitchFamily="34" charset="0"/>
                <a:cs typeface="Ancizar Serif"/>
              </a:rPr>
              <a:t> “Por el cual se establece el Calendario Académico detallado del primer periodo académico de 2023 y del periodo </a:t>
            </a:r>
            <a:r>
              <a:rPr lang="es-ES" sz="2000" b="1" dirty="0" err="1">
                <a:solidFill>
                  <a:schemeClr val="tx1">
                    <a:lumMod val="65000"/>
                    <a:lumOff val="35000"/>
                  </a:schemeClr>
                </a:solidFill>
                <a:latin typeface="Ancizar Sans Light" panose="020B0502040300000003" pitchFamily="34" charset="0"/>
                <a:cs typeface="Ancizar Serif"/>
              </a:rPr>
              <a:t>intersemestral</a:t>
            </a:r>
            <a:r>
              <a:rPr lang="es-ES" sz="2000" b="1" dirty="0">
                <a:solidFill>
                  <a:schemeClr val="tx1">
                    <a:lumMod val="65000"/>
                    <a:lumOff val="35000"/>
                  </a:schemeClr>
                </a:solidFill>
                <a:latin typeface="Ancizar Sans Light" panose="020B0502040300000003" pitchFamily="34" charset="0"/>
                <a:cs typeface="Ancizar Serif"/>
              </a:rPr>
              <a:t> 2023-1 para los programas de Pregrado y Posgrado en las Facultades de la Sede Bogotá”</a:t>
            </a:r>
          </a:p>
          <a:p>
            <a:pPr algn="ctr"/>
            <a:r>
              <a:rPr lang="es-ES" sz="2000" b="1" dirty="0">
                <a:solidFill>
                  <a:schemeClr val="tx1">
                    <a:lumMod val="65000"/>
                    <a:lumOff val="35000"/>
                  </a:schemeClr>
                </a:solidFill>
                <a:latin typeface="Ancizar Sans Light" panose="020B0502040300000003" pitchFamily="34" charset="0"/>
                <a:cs typeface="Ancizar Serif"/>
                <a:hlinkClick r:id="rId4"/>
              </a:rPr>
              <a:t>http://www.legal.unal.edu.co/rlunal/home/doc.jsp?d_i=103239</a:t>
            </a:r>
            <a:endParaRPr lang="es-ES" sz="2000" b="1" dirty="0">
              <a:solidFill>
                <a:schemeClr val="tx1">
                  <a:lumMod val="65000"/>
                  <a:lumOff val="35000"/>
                </a:schemeClr>
              </a:solidFill>
              <a:latin typeface="Ancizar Sans Light" panose="020B0502040300000003" pitchFamily="34" charset="0"/>
              <a:cs typeface="Ancizar Serif"/>
            </a:endParaRPr>
          </a:p>
          <a:p>
            <a:pPr algn="ctr"/>
            <a:endParaRPr lang="es-CO" sz="2000" b="1" dirty="0">
              <a:solidFill>
                <a:schemeClr val="tx1">
                  <a:lumMod val="65000"/>
                  <a:lumOff val="35000"/>
                </a:schemeClr>
              </a:solidFill>
              <a:latin typeface="Ancizar Sans Light" panose="020B0502040300000003" pitchFamily="34" charset="0"/>
              <a:cs typeface="Ancizar Serif"/>
            </a:endParaRPr>
          </a:p>
        </p:txBody>
      </p:sp>
      <p:pic>
        <p:nvPicPr>
          <p:cNvPr id="16" name="Picture 12" descr="pdf2.pn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66942" y="4941413"/>
            <a:ext cx="493188" cy="4931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6600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B6D7103-A683-46FF-1DB4-3064D053A311}"/>
              </a:ext>
            </a:extLst>
          </p:cNvPr>
          <p:cNvSpPr txBox="1"/>
          <p:nvPr/>
        </p:nvSpPr>
        <p:spPr>
          <a:xfrm>
            <a:off x="662565" y="577386"/>
            <a:ext cx="3672349" cy="1569660"/>
          </a:xfrm>
          <a:prstGeom prst="rect">
            <a:avLst/>
          </a:prstGeom>
          <a:noFill/>
        </p:spPr>
        <p:txBody>
          <a:bodyPr wrap="square" rtlCol="0">
            <a:spAutoFit/>
          </a:bodyPr>
          <a:lstStyle/>
          <a:p>
            <a:r>
              <a:rPr lang="es-MX" sz="4800" b="1" dirty="0">
                <a:solidFill>
                  <a:schemeClr val="bg1"/>
                </a:solidFill>
                <a:latin typeface="Ancizar Sans" panose="020B0602040300000003" pitchFamily="34" charset="0"/>
              </a:rPr>
              <a:t>CERTIFICADO ELECTORAL</a:t>
            </a:r>
            <a:endParaRPr lang="es-CO" sz="4800" b="1" dirty="0">
              <a:solidFill>
                <a:schemeClr val="bg1"/>
              </a:solidFill>
              <a:latin typeface="Ancizar Sans" panose="020B0602040300000003" pitchFamily="34" charset="0"/>
            </a:endParaRPr>
          </a:p>
        </p:txBody>
      </p:sp>
      <p:pic>
        <p:nvPicPr>
          <p:cNvPr id="2" name="Imagen 1"/>
          <p:cNvPicPr>
            <a:picLocks noChangeAspect="1"/>
          </p:cNvPicPr>
          <p:nvPr/>
        </p:nvPicPr>
        <p:blipFill>
          <a:blip r:embed="rId3"/>
          <a:stretch>
            <a:fillRect/>
          </a:stretch>
        </p:blipFill>
        <p:spPr>
          <a:xfrm>
            <a:off x="4611757" y="287608"/>
            <a:ext cx="7580243" cy="6106566"/>
          </a:xfrm>
          <a:prstGeom prst="rect">
            <a:avLst/>
          </a:prstGeom>
        </p:spPr>
      </p:pic>
      <p:pic>
        <p:nvPicPr>
          <p:cNvPr id="4" name="Imagen 3"/>
          <p:cNvPicPr>
            <a:picLocks noChangeAspect="1"/>
          </p:cNvPicPr>
          <p:nvPr/>
        </p:nvPicPr>
        <p:blipFill>
          <a:blip r:embed="rId4"/>
          <a:stretch>
            <a:fillRect/>
          </a:stretch>
        </p:blipFill>
        <p:spPr>
          <a:xfrm>
            <a:off x="171028" y="2490995"/>
            <a:ext cx="3077004" cy="2962688"/>
          </a:xfrm>
          <a:prstGeom prst="rect">
            <a:avLst/>
          </a:prstGeom>
        </p:spPr>
      </p:pic>
      <p:sp>
        <p:nvSpPr>
          <p:cNvPr id="6" name="CuadroTexto 5"/>
          <p:cNvSpPr txBox="1"/>
          <p:nvPr/>
        </p:nvSpPr>
        <p:spPr>
          <a:xfrm>
            <a:off x="171028" y="5552661"/>
            <a:ext cx="4294955" cy="923330"/>
          </a:xfrm>
          <a:prstGeom prst="rect">
            <a:avLst/>
          </a:prstGeom>
          <a:noFill/>
        </p:spPr>
        <p:txBody>
          <a:bodyPr wrap="square" rtlCol="0">
            <a:spAutoFit/>
          </a:bodyPr>
          <a:lstStyle/>
          <a:p>
            <a:r>
              <a:rPr lang="es-ES" dirty="0">
                <a:latin typeface="Ancizar Sans" panose="020B0602040300000003" pitchFamily="34" charset="0"/>
              </a:rPr>
              <a:t>Ruta de acceso </a:t>
            </a:r>
            <a:r>
              <a:rPr lang="es-ES" dirty="0">
                <a:latin typeface="Ancizar Sans" panose="020B0602040300000003" pitchFamily="34" charset="0"/>
                <a:hlinkClick r:id="rId5"/>
              </a:rPr>
              <a:t>https://bit.ly/Admitidos_Posgrado_DRM_Aplicacion_beneficio_electoral_2023_1S</a:t>
            </a:r>
            <a:endParaRPr lang="es-CO" dirty="0">
              <a:latin typeface="Ancizar Sans" panose="020B0602040300000003" pitchFamily="34" charset="0"/>
            </a:endParaRPr>
          </a:p>
        </p:txBody>
      </p:sp>
    </p:spTree>
    <p:extLst>
      <p:ext uri="{BB962C8B-B14F-4D97-AF65-F5344CB8AC3E}">
        <p14:creationId xmlns:p14="http://schemas.microsoft.com/office/powerpoint/2010/main" val="4122693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5F46C9C-9A19-F69C-A193-FACDAB480B77}"/>
              </a:ext>
            </a:extLst>
          </p:cNvPr>
          <p:cNvSpPr/>
          <p:nvPr/>
        </p:nvSpPr>
        <p:spPr>
          <a:xfrm>
            <a:off x="4291781" y="-1"/>
            <a:ext cx="7900220" cy="6873243"/>
          </a:xfrm>
          <a:prstGeom prst="rect">
            <a:avLst/>
          </a:prstGeom>
          <a:solidFill>
            <a:srgbClr val="092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04D83C29-0863-6827-B809-218A0566E267}"/>
              </a:ext>
            </a:extLst>
          </p:cNvPr>
          <p:cNvSpPr txBox="1"/>
          <p:nvPr/>
        </p:nvSpPr>
        <p:spPr>
          <a:xfrm>
            <a:off x="179485" y="2065372"/>
            <a:ext cx="4112295" cy="1938992"/>
          </a:xfrm>
          <a:prstGeom prst="rect">
            <a:avLst/>
          </a:prstGeom>
          <a:noFill/>
        </p:spPr>
        <p:txBody>
          <a:bodyPr wrap="square" rtlCol="0">
            <a:spAutoFit/>
          </a:bodyPr>
          <a:lstStyle/>
          <a:p>
            <a:r>
              <a:rPr lang="es-MX" sz="6000" b="1" dirty="0">
                <a:solidFill>
                  <a:srgbClr val="1D7BBD"/>
                </a:solidFill>
                <a:latin typeface="Ancizar Sans Black" panose="020B0A02040300000003" pitchFamily="34" charset="0"/>
              </a:rPr>
              <a:t>ASPECTOS</a:t>
            </a:r>
          </a:p>
          <a:p>
            <a:r>
              <a:rPr lang="es-MX" sz="6000" b="1" dirty="0">
                <a:solidFill>
                  <a:srgbClr val="1D7BBD"/>
                </a:solidFill>
                <a:latin typeface="Ancizar Sans Black" panose="020B0A02040300000003" pitchFamily="34" charset="0"/>
              </a:rPr>
              <a:t>GENERALES</a:t>
            </a:r>
          </a:p>
        </p:txBody>
      </p:sp>
      <p:sp>
        <p:nvSpPr>
          <p:cNvPr id="12" name="CuadroTexto 11">
            <a:extLst>
              <a:ext uri="{FF2B5EF4-FFF2-40B4-BE49-F238E27FC236}">
                <a16:creationId xmlns:a16="http://schemas.microsoft.com/office/drawing/2014/main" id="{C1935C3C-3B62-17A3-4113-51B2D76246DC}"/>
              </a:ext>
            </a:extLst>
          </p:cNvPr>
          <p:cNvSpPr txBox="1"/>
          <p:nvPr/>
        </p:nvSpPr>
        <p:spPr>
          <a:xfrm>
            <a:off x="6096000" y="3685456"/>
            <a:ext cx="4671232" cy="1569660"/>
          </a:xfrm>
          <a:prstGeom prst="rect">
            <a:avLst/>
          </a:prstGeom>
          <a:noFill/>
        </p:spPr>
        <p:txBody>
          <a:bodyPr wrap="square" rtlCol="0">
            <a:spAutoFit/>
          </a:bodyPr>
          <a:lstStyle/>
          <a:p>
            <a:r>
              <a:rPr lang="es-MX" sz="4800" b="1" dirty="0">
                <a:solidFill>
                  <a:srgbClr val="092B99"/>
                </a:solidFill>
                <a:latin typeface="Ancizar Sans" panose="020B0602040300000003" pitchFamily="34" charset="0"/>
              </a:rPr>
              <a:t>Texto importante</a:t>
            </a:r>
            <a:br>
              <a:rPr lang="es-MX" sz="4800" b="1" dirty="0">
                <a:solidFill>
                  <a:srgbClr val="092B99"/>
                </a:solidFill>
                <a:latin typeface="Ancizar Sans" panose="020B0602040300000003" pitchFamily="34" charset="0"/>
              </a:rPr>
            </a:br>
            <a:r>
              <a:rPr lang="es-MX" sz="4800" b="1" dirty="0">
                <a:solidFill>
                  <a:srgbClr val="092B99"/>
                </a:solidFill>
                <a:latin typeface="Ancizar Sans" panose="020B0602040300000003" pitchFamily="34" charset="0"/>
              </a:rPr>
              <a:t>texto importante</a:t>
            </a:r>
            <a:endParaRPr lang="es-CO" sz="4800" b="1" dirty="0">
              <a:solidFill>
                <a:srgbClr val="092B99"/>
              </a:solidFill>
              <a:latin typeface="Ancizar Sans" panose="020B0602040300000003" pitchFamily="34" charset="0"/>
            </a:endParaRPr>
          </a:p>
        </p:txBody>
      </p:sp>
      <p:pic>
        <p:nvPicPr>
          <p:cNvPr id="1028" name="Picture 4" descr="http://agenciadenoticias.unal.edu.co/fileadmin/Agencia_de_Noticias/Imagenes/2022/07-Julio/313/AgenciaUNAL-2022071501-3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781" y="707366"/>
            <a:ext cx="7900219" cy="527621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1069157" y="5983584"/>
            <a:ext cx="1751163" cy="184666"/>
          </a:xfrm>
          <a:prstGeom prst="rect">
            <a:avLst/>
          </a:prstGeom>
          <a:noFill/>
        </p:spPr>
        <p:txBody>
          <a:bodyPr wrap="square" rtlCol="0">
            <a:spAutoFit/>
          </a:bodyPr>
          <a:lstStyle/>
          <a:p>
            <a:r>
              <a:rPr lang="es-CO" sz="600" i="1" dirty="0">
                <a:solidFill>
                  <a:schemeClr val="bg1"/>
                </a:solidFill>
                <a:latin typeface="Ancizar Sans" panose="020B0602040300000003" pitchFamily="34" charset="0"/>
              </a:rPr>
              <a:t>Foto: Agencia de Noticias UNAL</a:t>
            </a:r>
          </a:p>
        </p:txBody>
      </p:sp>
      <p:pic>
        <p:nvPicPr>
          <p:cNvPr id="7" name="Imagen 6"/>
          <p:cNvPicPr>
            <a:picLocks noChangeAspect="1"/>
          </p:cNvPicPr>
          <p:nvPr/>
        </p:nvPicPr>
        <p:blipFill>
          <a:blip r:embed="rId4"/>
          <a:stretch>
            <a:fillRect/>
          </a:stretch>
        </p:blipFill>
        <p:spPr>
          <a:xfrm>
            <a:off x="1" y="1"/>
            <a:ext cx="2372263" cy="297566"/>
          </a:xfrm>
          <a:prstGeom prst="rect">
            <a:avLst/>
          </a:prstGeom>
        </p:spPr>
      </p:pic>
    </p:spTree>
    <p:extLst>
      <p:ext uri="{BB962C8B-B14F-4D97-AF65-F5344CB8AC3E}">
        <p14:creationId xmlns:p14="http://schemas.microsoft.com/office/powerpoint/2010/main" val="461445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06EF23D-6644-4A60-8729-D8A6FBF8E8B5}"/>
              </a:ext>
            </a:extLst>
          </p:cNvPr>
          <p:cNvSpPr/>
          <p:nvPr/>
        </p:nvSpPr>
        <p:spPr>
          <a:xfrm>
            <a:off x="-1588" y="6088504"/>
            <a:ext cx="12191999" cy="769496"/>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17" name="Grupo 16"/>
          <p:cNvGrpSpPr/>
          <p:nvPr/>
        </p:nvGrpSpPr>
        <p:grpSpPr>
          <a:xfrm>
            <a:off x="98906" y="6201930"/>
            <a:ext cx="11943697" cy="611358"/>
            <a:chOff x="74179" y="4651450"/>
            <a:chExt cx="8957773" cy="458519"/>
          </a:xfrm>
        </p:grpSpPr>
        <p:sp>
          <p:nvSpPr>
            <p:cNvPr id="19" name="CuadroTexto 18">
              <a:extLst>
                <a:ext uri="{FF2B5EF4-FFF2-40B4-BE49-F238E27FC236}">
                  <a16:creationId xmlns:a16="http://schemas.microsoft.com/office/drawing/2014/main" id="{ADB0B6C3-4F09-47EB-8C35-3B5EA51BE8B5}"/>
                </a:ext>
              </a:extLst>
            </p:cNvPr>
            <p:cNvSpPr txBox="1"/>
            <p:nvPr/>
          </p:nvSpPr>
          <p:spPr>
            <a:xfrm>
              <a:off x="74179" y="4651450"/>
              <a:ext cx="3152563" cy="438726"/>
            </a:xfrm>
            <a:prstGeom prst="rect">
              <a:avLst/>
            </a:prstGeom>
            <a:noFill/>
          </p:spPr>
          <p:txBody>
            <a:bodyPr wrap="square" rtlCol="0">
              <a:spAutoFit/>
            </a:bodyPr>
            <a:lstStyle/>
            <a:p>
              <a:r>
                <a:rPr lang="es-CO" sz="1067" i="1" dirty="0">
                  <a:solidFill>
                    <a:srgbClr val="F2E6CC"/>
                  </a:solidFill>
                  <a:latin typeface="Ancizar Sans" panose="020B0602040300000003" pitchFamily="34" charset="0"/>
                </a:rPr>
                <a:t>Área Curricular de Ingeniería Civil y Agrícola </a:t>
              </a:r>
            </a:p>
            <a:p>
              <a:r>
                <a:rPr lang="es-CO" sz="1067" i="1" dirty="0">
                  <a:solidFill>
                    <a:srgbClr val="F2E6CC"/>
                  </a:solidFill>
                  <a:latin typeface="Ancizar Sans" panose="020B0602040300000003" pitchFamily="34" charset="0"/>
                </a:rPr>
                <a:t>Facultad de Ingeniería</a:t>
              </a:r>
              <a:endParaRPr lang="en-US" sz="1067" i="1" dirty="0">
                <a:solidFill>
                  <a:srgbClr val="F2E6CC"/>
                </a:solidFill>
                <a:latin typeface="Ancizar Sans" panose="020B0602040300000003" pitchFamily="34" charset="0"/>
              </a:endParaRPr>
            </a:p>
            <a:p>
              <a:r>
                <a:rPr lang="es-CO" sz="1067" i="1" dirty="0">
                  <a:solidFill>
                    <a:srgbClr val="F2E6CC"/>
                  </a:solidFill>
                  <a:latin typeface="Ancizar Sans" panose="020B0602040300000003" pitchFamily="34" charset="0"/>
                </a:rPr>
                <a:t>Sede Bogotá</a:t>
              </a:r>
            </a:p>
          </p:txBody>
        </p:sp>
        <p:pic>
          <p:nvPicPr>
            <p:cNvPr id="20" name="Imagen 19">
              <a:extLst>
                <a:ext uri="{FF2B5EF4-FFF2-40B4-BE49-F238E27FC236}">
                  <a16:creationId xmlns:a16="http://schemas.microsoft.com/office/drawing/2014/main" id="{532B6C1A-3B70-4B20-ABC0-994782866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4654" y="4706018"/>
              <a:ext cx="1461846" cy="375016"/>
            </a:xfrm>
            <a:prstGeom prst="rect">
              <a:avLst/>
            </a:prstGeom>
          </p:spPr>
        </p:pic>
        <p:cxnSp>
          <p:nvCxnSpPr>
            <p:cNvPr id="21" name="Conector recto 20">
              <a:extLst>
                <a:ext uri="{FF2B5EF4-FFF2-40B4-BE49-F238E27FC236}">
                  <a16:creationId xmlns:a16="http://schemas.microsoft.com/office/drawing/2014/main" id="{06D67FD9-63C8-4B22-A6C3-CFB5C4FA4395}"/>
                </a:ext>
              </a:extLst>
            </p:cNvPr>
            <p:cNvCxnSpPr>
              <a:cxnSpLocks/>
            </p:cNvCxnSpPr>
            <p:nvPr/>
          </p:nvCxnSpPr>
          <p:spPr>
            <a:xfrm>
              <a:off x="7874382" y="4730750"/>
              <a:ext cx="1" cy="303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EB67DCEE-FF5C-4685-8534-11E59A7B81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430" y="4654595"/>
              <a:ext cx="1045522" cy="455374"/>
            </a:xfrm>
            <a:prstGeom prst="rect">
              <a:avLst/>
            </a:prstGeom>
          </p:spPr>
        </p:pic>
      </p:grpSp>
      <p:sp>
        <p:nvSpPr>
          <p:cNvPr id="26" name="Título 1"/>
          <p:cNvSpPr txBox="1">
            <a:spLocks/>
          </p:cNvSpPr>
          <p:nvPr/>
        </p:nvSpPr>
        <p:spPr>
          <a:xfrm>
            <a:off x="659806" y="1968074"/>
            <a:ext cx="8734297" cy="200818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s-ES" sz="6400" b="1" i="1" dirty="0">
                <a:solidFill>
                  <a:srgbClr val="37B792"/>
                </a:solidFill>
                <a:latin typeface="Ancizar Sans Extrablack" panose="020B0B02040300000003" pitchFamily="34" charset="0"/>
                <a:cs typeface="Ancizar Sans Extrabold"/>
              </a:rPr>
              <a:t>Otros aspectos que consideramos importantes</a:t>
            </a:r>
          </a:p>
        </p:txBody>
      </p:sp>
    </p:spTree>
    <p:extLst>
      <p:ext uri="{BB962C8B-B14F-4D97-AF65-F5344CB8AC3E}">
        <p14:creationId xmlns:p14="http://schemas.microsoft.com/office/powerpoint/2010/main" val="121069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20AAA-FD51-4CD0-A210-E976BDB87793}"/>
              </a:ext>
            </a:extLst>
          </p:cNvPr>
          <p:cNvSpPr txBox="1">
            <a:spLocks/>
          </p:cNvSpPr>
          <p:nvPr/>
        </p:nvSpPr>
        <p:spPr>
          <a:xfrm>
            <a:off x="1596104" y="381468"/>
            <a:ext cx="8719293" cy="434191"/>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3600" b="1" dirty="0">
                <a:solidFill>
                  <a:srgbClr val="172B7E"/>
                </a:solidFill>
                <a:latin typeface="Ancizar Sans" panose="020B0602040300000003" pitchFamily="34" charset="0"/>
                <a:cs typeface="Ancizar Sans Extrabold"/>
              </a:rPr>
              <a:t>BIENESTAR FACULTAD DE INGENIERÍA </a:t>
            </a:r>
          </a:p>
        </p:txBody>
      </p:sp>
      <p:pic>
        <p:nvPicPr>
          <p:cNvPr id="4" name="Imagen 1">
            <a:extLst>
              <a:ext uri="{FF2B5EF4-FFF2-40B4-BE49-F238E27FC236}">
                <a16:creationId xmlns:a16="http://schemas.microsoft.com/office/drawing/2014/main" id="{F14DCB57-9BD0-4DAF-8EFE-BDFBE759B0F7}"/>
              </a:ext>
            </a:extLst>
          </p:cNvPr>
          <p:cNvPicPr>
            <a:picLocks noChangeAspect="1"/>
          </p:cNvPicPr>
          <p:nvPr/>
        </p:nvPicPr>
        <p:blipFill>
          <a:blip r:embed="rId2"/>
          <a:stretch>
            <a:fillRect/>
          </a:stretch>
        </p:blipFill>
        <p:spPr>
          <a:xfrm>
            <a:off x="6950011" y="1196801"/>
            <a:ext cx="4600852" cy="4871490"/>
          </a:xfrm>
          <a:prstGeom prst="rect">
            <a:avLst/>
          </a:prstGeom>
        </p:spPr>
      </p:pic>
      <p:sp>
        <p:nvSpPr>
          <p:cNvPr id="5" name="CuadroTexto 1">
            <a:extLst>
              <a:ext uri="{FF2B5EF4-FFF2-40B4-BE49-F238E27FC236}">
                <a16:creationId xmlns:a16="http://schemas.microsoft.com/office/drawing/2014/main" id="{F38FEEC1-72E5-49AA-8D69-AA8663409F0C}"/>
              </a:ext>
            </a:extLst>
          </p:cNvPr>
          <p:cNvSpPr txBox="1"/>
          <p:nvPr/>
        </p:nvSpPr>
        <p:spPr>
          <a:xfrm>
            <a:off x="448888" y="1267909"/>
            <a:ext cx="6141902" cy="5771195"/>
          </a:xfrm>
          <a:prstGeom prst="rect">
            <a:avLst/>
          </a:prstGeom>
          <a:noFill/>
        </p:spPr>
        <p:txBody>
          <a:bodyPr wrap="square" rtlCol="0">
            <a:spAutoFit/>
          </a:bodyPr>
          <a:lstStyle/>
          <a:p>
            <a:pPr algn="ctr">
              <a:lnSpc>
                <a:spcPct val="80000"/>
              </a:lnSpc>
            </a:pPr>
            <a:r>
              <a:rPr lang="es-ES" sz="3600" b="1" i="1" dirty="0">
                <a:solidFill>
                  <a:srgbClr val="B6117F"/>
                </a:solidFill>
                <a:latin typeface="Ancizar Sans Extrablack" panose="020B0B02040300000003" pitchFamily="34" charset="0"/>
                <a:ea typeface="+mj-ea"/>
                <a:cs typeface="Ancizar Sans Extrabold"/>
              </a:rPr>
              <a:t>Visita la página de la Dirección de Bienestar de la Facultad de Ingeniería…</a:t>
            </a:r>
          </a:p>
          <a:p>
            <a:pPr algn="ctr">
              <a:lnSpc>
                <a:spcPct val="80000"/>
              </a:lnSpc>
            </a:pPr>
            <a:endParaRPr lang="es-ES" sz="4000" b="1" i="1" dirty="0">
              <a:solidFill>
                <a:srgbClr val="B6117F"/>
              </a:solidFill>
              <a:latin typeface="Ancizar Sans Extrablack" panose="020B0B02040300000003" pitchFamily="34" charset="0"/>
              <a:ea typeface="+mj-ea"/>
              <a:cs typeface="Ancizar Sans Extrabold"/>
            </a:endParaRPr>
          </a:p>
          <a:p>
            <a:pPr algn="ctr">
              <a:lnSpc>
                <a:spcPct val="80000"/>
              </a:lnSpc>
            </a:pPr>
            <a:r>
              <a:rPr lang="es-ES" sz="2000" dirty="0">
                <a:solidFill>
                  <a:schemeClr val="tx1">
                    <a:lumMod val="75000"/>
                    <a:lumOff val="25000"/>
                  </a:schemeClr>
                </a:solidFill>
                <a:latin typeface="Ancizar Sans" panose="020B0602040300000003" pitchFamily="34" charset="0"/>
              </a:rPr>
              <a:t>Recuerda que la Dirección La Dirección de Bienestar propende por la generación de condiciones para el desarrollo integral de la comunidad universitaria. El sistema de Bienestar de la Universidad Nacional cuenta con las siguientes áreas: Gestión y Fomento Socioeconómico, Salud, Acompañamiento Integral, Actividad Física y Deporte, Cultura.</a:t>
            </a:r>
          </a:p>
          <a:p>
            <a:pPr algn="ctr">
              <a:lnSpc>
                <a:spcPct val="80000"/>
              </a:lnSpc>
            </a:pPr>
            <a:endParaRPr lang="es-ES" sz="2000" dirty="0">
              <a:solidFill>
                <a:schemeClr val="tx1">
                  <a:lumMod val="75000"/>
                  <a:lumOff val="25000"/>
                </a:schemeClr>
              </a:solidFill>
              <a:latin typeface="Ancizar Sans" panose="020B0602040300000003" pitchFamily="34" charset="0"/>
            </a:endParaRPr>
          </a:p>
          <a:p>
            <a:pPr algn="ctr">
              <a:lnSpc>
                <a:spcPct val="80000"/>
              </a:lnSpc>
            </a:pPr>
            <a:endParaRPr lang="es-ES" sz="2000" dirty="0">
              <a:solidFill>
                <a:schemeClr val="tx1">
                  <a:lumMod val="75000"/>
                  <a:lumOff val="25000"/>
                </a:schemeClr>
              </a:solidFill>
              <a:latin typeface="Ancizar Sans" panose="020B0602040300000003" pitchFamily="34" charset="0"/>
            </a:endParaRPr>
          </a:p>
          <a:p>
            <a:pPr algn="ctr">
              <a:lnSpc>
                <a:spcPct val="80000"/>
              </a:lnSpc>
            </a:pPr>
            <a:r>
              <a:rPr lang="es-ES" sz="3200" b="1" i="1" dirty="0">
                <a:solidFill>
                  <a:srgbClr val="182F58"/>
                </a:solidFill>
                <a:latin typeface="Ancizar Sans Extrablack" panose="020B0B02040300000003" pitchFamily="34" charset="0"/>
                <a:ea typeface="+mj-ea"/>
                <a:cs typeface="Ancizar Sans Extrabold"/>
                <a:hlinkClick r:id="rId3"/>
              </a:rPr>
              <a:t>ACCEDA A LA PÁGINA WEB</a:t>
            </a:r>
            <a:endParaRPr lang="es-ES" sz="3200" b="1" i="1" dirty="0">
              <a:solidFill>
                <a:srgbClr val="182F58"/>
              </a:solidFill>
              <a:latin typeface="Ancizar Sans Extrablack" panose="020B0B02040300000003" pitchFamily="34" charset="0"/>
              <a:ea typeface="+mj-ea"/>
              <a:cs typeface="Ancizar Sans Extrabold"/>
            </a:endParaRPr>
          </a:p>
          <a:p>
            <a:pPr algn="ctr">
              <a:lnSpc>
                <a:spcPct val="80000"/>
              </a:lnSpc>
            </a:pPr>
            <a:endParaRPr lang="es-ES" sz="2000" dirty="0">
              <a:solidFill>
                <a:schemeClr val="tx1">
                  <a:lumMod val="75000"/>
                  <a:lumOff val="25000"/>
                </a:schemeClr>
              </a:solidFill>
              <a:latin typeface="Ancizar Sans" panose="020B0602040300000003" pitchFamily="34" charset="0"/>
            </a:endParaRPr>
          </a:p>
          <a:p>
            <a:pPr algn="ctr">
              <a:lnSpc>
                <a:spcPct val="80000"/>
              </a:lnSpc>
            </a:pPr>
            <a:endParaRPr lang="es-ES" sz="4000" b="1" i="1" dirty="0">
              <a:solidFill>
                <a:srgbClr val="B6117F"/>
              </a:solidFill>
              <a:latin typeface="Ancizar Sans Extrablack" panose="020B0B02040300000003" pitchFamily="34" charset="0"/>
              <a:ea typeface="+mj-ea"/>
              <a:cs typeface="Ancizar Sans Extrabold"/>
            </a:endParaRPr>
          </a:p>
          <a:p>
            <a:pPr algn="ctr">
              <a:lnSpc>
                <a:spcPct val="80000"/>
              </a:lnSpc>
            </a:pPr>
            <a:endParaRPr lang="es-ES" sz="4000" b="1" i="1" dirty="0">
              <a:solidFill>
                <a:srgbClr val="B6117F"/>
              </a:solidFill>
              <a:latin typeface="Ancizar Sans Extrablack" panose="020B0B02040300000003" pitchFamily="34" charset="0"/>
              <a:ea typeface="+mj-ea"/>
              <a:cs typeface="Ancizar Sans Extrabold"/>
            </a:endParaRPr>
          </a:p>
        </p:txBody>
      </p:sp>
      <p:pic>
        <p:nvPicPr>
          <p:cNvPr id="6" name="Picture 2" descr="Dedo Clic Aquí PNG transparente - StickPNG">
            <a:extLst>
              <a:ext uri="{FF2B5EF4-FFF2-40B4-BE49-F238E27FC236}">
                <a16:creationId xmlns:a16="http://schemas.microsoft.com/office/drawing/2014/main" id="{5E713EC7-15CE-4C16-A1A5-CA3873BA91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716637">
            <a:off x="5644653" y="5539114"/>
            <a:ext cx="622192" cy="6221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Imagen 3">
            <a:extLst>
              <a:ext uri="{FF2B5EF4-FFF2-40B4-BE49-F238E27FC236}">
                <a16:creationId xmlns:a16="http://schemas.microsoft.com/office/drawing/2014/main" id="{483EC6A4-1789-9F38-1664-A3152293B407}"/>
              </a:ext>
            </a:extLst>
          </p:cNvPr>
          <p:cNvPicPr>
            <a:picLocks noChangeAspect="1"/>
          </p:cNvPicPr>
          <p:nvPr/>
        </p:nvPicPr>
        <p:blipFill>
          <a:blip r:embed="rId5"/>
          <a:stretch>
            <a:fillRect/>
          </a:stretch>
        </p:blipFill>
        <p:spPr>
          <a:xfrm>
            <a:off x="1" y="1"/>
            <a:ext cx="2372263" cy="297566"/>
          </a:xfrm>
          <a:prstGeom prst="rect">
            <a:avLst/>
          </a:prstGeom>
        </p:spPr>
      </p:pic>
    </p:spTree>
    <p:extLst>
      <p:ext uri="{BB962C8B-B14F-4D97-AF65-F5344CB8AC3E}">
        <p14:creationId xmlns:p14="http://schemas.microsoft.com/office/powerpoint/2010/main" val="2947680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3F68DDF9-E580-4137-BFA8-ADEF63CDB811}"/>
              </a:ext>
            </a:extLst>
          </p:cNvPr>
          <p:cNvSpPr txBox="1">
            <a:spLocks/>
          </p:cNvSpPr>
          <p:nvPr/>
        </p:nvSpPr>
        <p:spPr>
          <a:xfrm>
            <a:off x="1981200" y="27463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200" b="1" dirty="0">
              <a:solidFill>
                <a:srgbClr val="172B7E"/>
              </a:solidFill>
              <a:latin typeface="Ancizar Sans" panose="020B0602040300000003" pitchFamily="34" charset="0"/>
            </a:endParaRPr>
          </a:p>
        </p:txBody>
      </p:sp>
      <p:sp>
        <p:nvSpPr>
          <p:cNvPr id="4" name="TextBox 3">
            <a:extLst>
              <a:ext uri="{FF2B5EF4-FFF2-40B4-BE49-F238E27FC236}">
                <a16:creationId xmlns:a16="http://schemas.microsoft.com/office/drawing/2014/main" id="{85214E0F-330F-4B41-A2C7-66BDD352E263}"/>
              </a:ext>
            </a:extLst>
          </p:cNvPr>
          <p:cNvSpPr txBox="1"/>
          <p:nvPr/>
        </p:nvSpPr>
        <p:spPr>
          <a:xfrm>
            <a:off x="1981200" y="1720841"/>
            <a:ext cx="8572500" cy="4524315"/>
          </a:xfrm>
          <a:prstGeom prst="rect">
            <a:avLst/>
          </a:prstGeom>
          <a:noFill/>
        </p:spPr>
        <p:txBody>
          <a:bodyPr wrap="square">
            <a:spAutoFit/>
          </a:bodyPr>
          <a:lstStyle/>
          <a:p>
            <a:r>
              <a:rPr lang="es-CO" dirty="0">
                <a:solidFill>
                  <a:srgbClr val="212529"/>
                </a:solidFill>
                <a:highlight>
                  <a:srgbClr val="FFFF00"/>
                </a:highlight>
                <a:latin typeface="Segoe UI" panose="020B0502040204020203" pitchFamily="34" charset="0"/>
                <a:ea typeface="Times New Roman" panose="02020603050405020304" pitchFamily="18" charset="0"/>
              </a:rPr>
              <a:t>[1] ACUERDO 070 DE 2009 CA</a:t>
            </a:r>
            <a:r>
              <a:rPr lang="es-CO" dirty="0">
                <a:solidFill>
                  <a:srgbClr val="212529"/>
                </a:solidFill>
                <a:latin typeface="Segoe UI" panose="020B0502040204020203" pitchFamily="34" charset="0"/>
                <a:ea typeface="Times New Roman" panose="02020603050405020304" pitchFamily="18" charset="0"/>
              </a:rPr>
              <a:t>, </a:t>
            </a:r>
            <a:r>
              <a:rPr lang="es-ES" b="1" dirty="0">
                <a:solidFill>
                  <a:srgbClr val="000000"/>
                </a:solidFill>
                <a:latin typeface="Ancizar Sans" panose="020B0602040300000003" pitchFamily="34" charset="0"/>
              </a:rPr>
              <a:t>Por el cual se Reglamentan algunos Estímulos y Distinciones para los Estudiantes de la Universidad Nacional de Colombia</a:t>
            </a:r>
            <a:r>
              <a:rPr lang="en-US" b="1" dirty="0">
                <a:solidFill>
                  <a:srgbClr val="000000"/>
                </a:solidFill>
                <a:latin typeface="Ancizar Sans" panose="020B0602040300000003" pitchFamily="34" charset="0"/>
              </a:rPr>
              <a:t> </a:t>
            </a:r>
            <a:r>
              <a:rPr lang="en-US" dirty="0">
                <a:solidFill>
                  <a:srgbClr val="0F6FC5"/>
                </a:solidFill>
                <a:latin typeface="Segoe UI" panose="020B0502040204020203" pitchFamily="34" charset="0"/>
                <a:ea typeface="Times New Roman" panose="02020603050405020304" pitchFamily="18" charset="0"/>
                <a:cs typeface="Times New Roman" panose="02020603050405020304" pitchFamily="18" charset="0"/>
                <a:hlinkClick r:id="rId2"/>
              </a:rPr>
              <a:t>http://www.legal.unal.edu.co/rlunal/home/doc.jsp?d_i=35443</a:t>
            </a:r>
            <a:r>
              <a:rPr lang="en-US" dirty="0">
                <a:solidFill>
                  <a:srgbClr val="0F6FC5"/>
                </a:solidFill>
                <a:latin typeface="Segoe UI" panose="020B0502040204020203" pitchFamily="34" charset="0"/>
                <a:ea typeface="Times New Roman" panose="02020603050405020304" pitchFamily="18" charset="0"/>
                <a:cs typeface="Times New Roman" panose="02020603050405020304" pitchFamily="18" charset="0"/>
              </a:rPr>
              <a:t>. </a:t>
            </a:r>
          </a:p>
          <a:p>
            <a:endParaRPr lang="en-US" dirty="0">
              <a:solidFill>
                <a:srgbClr val="0F6FC5"/>
              </a:solidFill>
              <a:latin typeface="Segoe UI" panose="020B0502040204020203" pitchFamily="34" charset="0"/>
              <a:ea typeface="Times New Roman" panose="02020603050405020304" pitchFamily="18" charset="0"/>
              <a:cs typeface="Times New Roman" panose="02020603050405020304" pitchFamily="18" charset="0"/>
            </a:endParaRPr>
          </a:p>
          <a:p>
            <a:r>
              <a:rPr lang="en-US" b="1" dirty="0" err="1">
                <a:solidFill>
                  <a:srgbClr val="000000"/>
                </a:solidFill>
                <a:latin typeface="Arial" panose="020B0604020202020204" pitchFamily="34" charset="0"/>
              </a:rPr>
              <a:t>Artículo</a:t>
            </a:r>
            <a:r>
              <a:rPr lang="en-US" b="1" dirty="0">
                <a:solidFill>
                  <a:srgbClr val="000000"/>
                </a:solidFill>
                <a:latin typeface="Arial" panose="020B0604020202020204" pitchFamily="34" charset="0"/>
              </a:rPr>
              <a:t> 10. </a:t>
            </a:r>
            <a:r>
              <a:rPr lang="en-US" b="1" dirty="0" err="1">
                <a:solidFill>
                  <a:srgbClr val="000000"/>
                </a:solidFill>
                <a:latin typeface="Arial" panose="020B0604020202020204" pitchFamily="34" charset="0"/>
              </a:rPr>
              <a:t>Monitoría</a:t>
            </a:r>
            <a:r>
              <a:rPr lang="en-US" b="1" dirty="0">
                <a:solidFill>
                  <a:srgbClr val="000000"/>
                </a:solidFill>
                <a:latin typeface="Arial" panose="020B0604020202020204" pitchFamily="34" charset="0"/>
              </a:rPr>
              <a:t> </a:t>
            </a:r>
            <a:r>
              <a:rPr lang="en-US" b="1" dirty="0" err="1">
                <a:solidFill>
                  <a:srgbClr val="000000"/>
                </a:solidFill>
                <a:latin typeface="Arial" panose="020B0604020202020204" pitchFamily="34" charset="0"/>
              </a:rPr>
              <a:t>Académica</a:t>
            </a:r>
            <a:r>
              <a:rPr lang="en-US" b="1" dirty="0">
                <a:solidFill>
                  <a:srgbClr val="000000"/>
                </a:solidFill>
                <a:latin typeface="Arial" panose="020B0604020202020204" pitchFamily="34" charset="0"/>
              </a:rPr>
              <a:t>.</a:t>
            </a:r>
            <a:endParaRPr lang="en-US" b="1" dirty="0">
              <a:solidFill>
                <a:srgbClr val="0F6FC5"/>
              </a:solidFill>
              <a:latin typeface="Segoe UI" panose="020B0502040204020203" pitchFamily="34" charset="0"/>
              <a:cs typeface="Times New Roman" panose="02020603050405020304" pitchFamily="18" charset="0"/>
            </a:endParaRPr>
          </a:p>
          <a:p>
            <a:r>
              <a:rPr lang="en-US" b="1" dirty="0" err="1">
                <a:solidFill>
                  <a:srgbClr val="000000"/>
                </a:solidFill>
                <a:latin typeface="Arial" panose="020B0604020202020204" pitchFamily="34" charset="0"/>
              </a:rPr>
              <a:t>Artículo</a:t>
            </a:r>
            <a:r>
              <a:rPr lang="en-US" b="1" dirty="0">
                <a:solidFill>
                  <a:srgbClr val="000000"/>
                </a:solidFill>
                <a:latin typeface="Arial" panose="020B0604020202020204" pitchFamily="34" charset="0"/>
              </a:rPr>
              <a:t> 22. </a:t>
            </a:r>
            <a:r>
              <a:rPr lang="en-US" b="1" dirty="0" err="1">
                <a:solidFill>
                  <a:srgbClr val="000000"/>
                </a:solidFill>
                <a:latin typeface="Arial" panose="020B0604020202020204" pitchFamily="34" charset="0"/>
              </a:rPr>
              <a:t>Becas</a:t>
            </a:r>
            <a:r>
              <a:rPr lang="en-US" b="1" dirty="0">
                <a:solidFill>
                  <a:srgbClr val="000000"/>
                </a:solidFill>
                <a:latin typeface="Arial" panose="020B0604020202020204" pitchFamily="34" charset="0"/>
              </a:rPr>
              <a:t> de </a:t>
            </a:r>
            <a:r>
              <a:rPr lang="en-US" b="1" dirty="0" err="1">
                <a:solidFill>
                  <a:srgbClr val="000000"/>
                </a:solidFill>
                <a:latin typeface="Arial" panose="020B0604020202020204" pitchFamily="34" charset="0"/>
              </a:rPr>
              <a:t>posgrado</a:t>
            </a:r>
            <a:r>
              <a:rPr lang="en-US" b="1" dirty="0">
                <a:solidFill>
                  <a:srgbClr val="000000"/>
                </a:solidFill>
                <a:latin typeface="Arial" panose="020B0604020202020204" pitchFamily="34" charset="0"/>
              </a:rPr>
              <a:t>, </a:t>
            </a:r>
            <a:r>
              <a:rPr lang="en-US" b="1" dirty="0" err="1">
                <a:solidFill>
                  <a:srgbClr val="000000"/>
                </a:solidFill>
                <a:latin typeface="Arial" panose="020B0604020202020204" pitchFamily="34" charset="0"/>
              </a:rPr>
              <a:t>grado</a:t>
            </a:r>
            <a:r>
              <a:rPr lang="en-US" b="1" dirty="0">
                <a:solidFill>
                  <a:srgbClr val="000000"/>
                </a:solidFill>
                <a:latin typeface="Arial" panose="020B0604020202020204" pitchFamily="34" charset="0"/>
              </a:rPr>
              <a:t> de honor de </a:t>
            </a:r>
            <a:r>
              <a:rPr lang="en-US" b="1" dirty="0" err="1">
                <a:solidFill>
                  <a:srgbClr val="000000"/>
                </a:solidFill>
                <a:latin typeface="Arial" panose="020B0604020202020204" pitchFamily="34" charset="0"/>
              </a:rPr>
              <a:t>pregrado</a:t>
            </a:r>
            <a:r>
              <a:rPr lang="en-US" b="1" dirty="0">
                <a:solidFill>
                  <a:srgbClr val="000000"/>
                </a:solidFill>
                <a:latin typeface="Arial" panose="020B0604020202020204" pitchFamily="34" charset="0"/>
              </a:rPr>
              <a:t>.</a:t>
            </a:r>
          </a:p>
          <a:p>
            <a:r>
              <a:rPr lang="es-ES" b="1" dirty="0">
                <a:solidFill>
                  <a:srgbClr val="000000"/>
                </a:solidFill>
                <a:latin typeface="Arial" panose="020B0604020202020204" pitchFamily="34" charset="0"/>
              </a:rPr>
              <a:t>Artículo 30. Estímulo a resultados destacados en pruebas académicas nacionales o internacionales.</a:t>
            </a:r>
            <a:br>
              <a:rPr lang="en-US" dirty="0">
                <a:solidFill>
                  <a:srgbClr val="212529"/>
                </a:solidFill>
                <a:latin typeface="Segoe UI" panose="020B0502040204020203" pitchFamily="34" charset="0"/>
                <a:ea typeface="Times New Roman" panose="02020603050405020304" pitchFamily="18" charset="0"/>
              </a:rPr>
            </a:br>
            <a:endParaRPr lang="en-US" dirty="0">
              <a:solidFill>
                <a:srgbClr val="212529"/>
              </a:solidFill>
              <a:latin typeface="Segoe UI" panose="020B0502040204020203" pitchFamily="34" charset="0"/>
              <a:ea typeface="Times New Roman" panose="02020603050405020304" pitchFamily="18" charset="0"/>
            </a:endParaRPr>
          </a:p>
          <a:p>
            <a:r>
              <a:rPr lang="en-US" dirty="0">
                <a:solidFill>
                  <a:srgbClr val="212529"/>
                </a:solidFill>
                <a:highlight>
                  <a:srgbClr val="FFFF00"/>
                </a:highlight>
                <a:latin typeface="Segoe UI" panose="020B0502040204020203" pitchFamily="34" charset="0"/>
                <a:ea typeface="Times New Roman" panose="02020603050405020304" pitchFamily="18" charset="0"/>
              </a:rPr>
              <a:t>[2] ACUERDO 002 DE 2011 del CFI</a:t>
            </a:r>
            <a:r>
              <a:rPr lang="en-US" dirty="0">
                <a:solidFill>
                  <a:srgbClr val="212529"/>
                </a:solidFill>
                <a:latin typeface="Segoe UI" panose="020B0502040204020203" pitchFamily="34" charset="0"/>
                <a:ea typeface="Times New Roman" panose="02020603050405020304" pitchFamily="18" charset="0"/>
              </a:rPr>
              <a:t>, </a:t>
            </a:r>
            <a:r>
              <a:rPr lang="en-US" b="1" dirty="0" err="1">
                <a:solidFill>
                  <a:srgbClr val="000000"/>
                </a:solidFill>
                <a:latin typeface="Ancizar Sans" panose="020B0602040300000003" pitchFamily="34" charset="0"/>
              </a:rPr>
              <a:t>procesos</a:t>
            </a:r>
            <a:r>
              <a:rPr lang="en-US" b="1" dirty="0">
                <a:solidFill>
                  <a:srgbClr val="000000"/>
                </a:solidFill>
                <a:latin typeface="Ancizar Sans" panose="020B0602040300000003" pitchFamily="34" charset="0"/>
              </a:rPr>
              <a:t> </a:t>
            </a:r>
            <a:r>
              <a:rPr lang="en-US" b="1" dirty="0" err="1">
                <a:solidFill>
                  <a:srgbClr val="000000"/>
                </a:solidFill>
                <a:latin typeface="Ancizar Sans" panose="020B0602040300000003" pitchFamily="34" charset="0"/>
              </a:rPr>
              <a:t>programas</a:t>
            </a:r>
            <a:r>
              <a:rPr lang="en-US" b="1" dirty="0">
                <a:solidFill>
                  <a:srgbClr val="000000"/>
                </a:solidFill>
                <a:latin typeface="Ancizar Sans" panose="020B0602040300000003" pitchFamily="34" charset="0"/>
              </a:rPr>
              <a:t> de </a:t>
            </a:r>
            <a:r>
              <a:rPr lang="en-US" b="1" dirty="0" err="1">
                <a:solidFill>
                  <a:srgbClr val="000000"/>
                </a:solidFill>
                <a:latin typeface="Ancizar Sans" panose="020B0602040300000003" pitchFamily="34" charset="0"/>
              </a:rPr>
              <a:t>posgrado</a:t>
            </a:r>
            <a:r>
              <a:rPr lang="en-US" b="1" dirty="0">
                <a:solidFill>
                  <a:srgbClr val="000000"/>
                </a:solidFill>
                <a:latin typeface="Ancizar Sans" panose="020B0602040300000003" pitchFamily="34" charset="0"/>
              </a:rPr>
              <a:t> </a:t>
            </a:r>
            <a:r>
              <a:rPr lang="en-US" b="1" dirty="0" err="1">
                <a:solidFill>
                  <a:srgbClr val="000000"/>
                </a:solidFill>
                <a:latin typeface="Ancizar Sans" panose="020B0602040300000003" pitchFamily="34" charset="0"/>
              </a:rPr>
              <a:t>facultad</a:t>
            </a:r>
            <a:r>
              <a:rPr lang="en-US" b="1" dirty="0">
                <a:solidFill>
                  <a:srgbClr val="000000"/>
                </a:solidFill>
                <a:latin typeface="Ancizar Sans" panose="020B0602040300000003" pitchFamily="34" charset="0"/>
              </a:rPr>
              <a:t> </a:t>
            </a:r>
            <a:r>
              <a:rPr lang="en-US" b="1" dirty="0" err="1">
                <a:solidFill>
                  <a:srgbClr val="000000"/>
                </a:solidFill>
                <a:latin typeface="Ancizar Sans" panose="020B0602040300000003" pitchFamily="34" charset="0"/>
              </a:rPr>
              <a:t>ingeniería</a:t>
            </a:r>
            <a:r>
              <a:rPr lang="en-US" b="1" dirty="0">
                <a:solidFill>
                  <a:srgbClr val="000000"/>
                </a:solidFill>
                <a:latin typeface="Ancizar Sans" panose="020B0602040300000003" pitchFamily="34" charset="0"/>
              </a:rPr>
              <a:t>. </a:t>
            </a:r>
            <a:r>
              <a:rPr lang="en-US" dirty="0">
                <a:solidFill>
                  <a:srgbClr val="0F6FC5"/>
                </a:solidFill>
                <a:latin typeface="Segoe UI" panose="020B0502040204020203" pitchFamily="34" charset="0"/>
                <a:ea typeface="Times New Roman" panose="02020603050405020304" pitchFamily="18" charset="0"/>
                <a:cs typeface="Times New Roman" panose="02020603050405020304" pitchFamily="18" charset="0"/>
                <a:hlinkClick r:id="rId3"/>
              </a:rPr>
              <a:t>http://www.legal.unal.edu.co/rlunal/home/doc.jsp?d_i=42724#2</a:t>
            </a:r>
            <a:r>
              <a:rPr lang="en-US" dirty="0">
                <a:solidFill>
                  <a:srgbClr val="212529"/>
                </a:solidFill>
                <a:latin typeface="Segoe UI" panose="020B0502040204020203" pitchFamily="34" charset="0"/>
                <a:ea typeface="Times New Roman" panose="02020603050405020304" pitchFamily="18" charset="0"/>
              </a:rPr>
              <a:t>.</a:t>
            </a:r>
          </a:p>
          <a:p>
            <a:r>
              <a:rPr lang="en-US" dirty="0">
                <a:solidFill>
                  <a:srgbClr val="212529"/>
                </a:solidFill>
                <a:latin typeface="Segoe UI" panose="020B0502040204020203" pitchFamily="34" charset="0"/>
                <a:ea typeface="Times New Roman" panose="02020603050405020304" pitchFamily="18" charset="0"/>
              </a:rPr>
              <a:t> </a:t>
            </a:r>
          </a:p>
          <a:p>
            <a:r>
              <a:rPr lang="es-ES" b="1" dirty="0">
                <a:solidFill>
                  <a:srgbClr val="000000"/>
                </a:solidFill>
                <a:latin typeface="Arial" panose="020B0604020202020204" pitchFamily="34" charset="0"/>
              </a:rPr>
              <a:t>CAPÍTULO IV. ESTÍMULOS DE LA FACULTAD</a:t>
            </a:r>
          </a:p>
          <a:p>
            <a:r>
              <a:rPr lang="en-US" b="1" dirty="0">
                <a:solidFill>
                  <a:srgbClr val="000000"/>
                </a:solidFill>
                <a:latin typeface="Arial" panose="020B0604020202020204" pitchFamily="34" charset="0"/>
              </a:rPr>
              <a:t>ARTÍCULO 16.</a:t>
            </a:r>
            <a:r>
              <a:rPr lang="en-US" dirty="0">
                <a:solidFill>
                  <a:srgbClr val="000000"/>
                </a:solidFill>
                <a:latin typeface="Arial" panose="020B0604020202020204" pitchFamily="34" charset="0"/>
              </a:rPr>
              <a:t> </a:t>
            </a:r>
            <a:r>
              <a:rPr lang="en-US" b="1" dirty="0" err="1">
                <a:solidFill>
                  <a:srgbClr val="000000"/>
                </a:solidFill>
                <a:latin typeface="Arial" panose="020B0604020202020204" pitchFamily="34" charset="0"/>
              </a:rPr>
              <a:t>Estímulos</a:t>
            </a:r>
            <a:r>
              <a:rPr lang="en-US" b="1" dirty="0">
                <a:solidFill>
                  <a:srgbClr val="000000"/>
                </a:solidFill>
                <a:latin typeface="Arial" panose="020B0604020202020204" pitchFamily="34" charset="0"/>
              </a:rPr>
              <a:t>. </a:t>
            </a:r>
            <a:r>
              <a:rPr lang="en-US" b="1" dirty="0" err="1">
                <a:solidFill>
                  <a:srgbClr val="000000"/>
                </a:solidFill>
                <a:latin typeface="Arial" panose="020B0604020202020204" pitchFamily="34" charset="0"/>
              </a:rPr>
              <a:t>Excepcion</a:t>
            </a:r>
            <a:r>
              <a:rPr lang="en-US" b="1" dirty="0">
                <a:solidFill>
                  <a:srgbClr val="000000"/>
                </a:solidFill>
                <a:latin typeface="Arial" panose="020B0604020202020204" pitchFamily="34" charset="0"/>
              </a:rPr>
              <a:t> de </a:t>
            </a:r>
            <a:r>
              <a:rPr lang="en-US" b="1" dirty="0" err="1">
                <a:solidFill>
                  <a:srgbClr val="000000"/>
                </a:solidFill>
                <a:latin typeface="Arial" panose="020B0604020202020204" pitchFamily="34" charset="0"/>
              </a:rPr>
              <a:t>pago</a:t>
            </a:r>
            <a:r>
              <a:rPr lang="en-US" b="1" dirty="0">
                <a:solidFill>
                  <a:srgbClr val="000000"/>
                </a:solidFill>
                <a:latin typeface="Arial" panose="020B0604020202020204" pitchFamily="34" charset="0"/>
              </a:rPr>
              <a:t> a e</a:t>
            </a:r>
            <a:r>
              <a:rPr lang="es-ES" b="1" dirty="0" err="1">
                <a:solidFill>
                  <a:srgbClr val="000000"/>
                </a:solidFill>
                <a:latin typeface="Arial" panose="020B0604020202020204" pitchFamily="34" charset="0"/>
              </a:rPr>
              <a:t>studiantes</a:t>
            </a:r>
            <a:r>
              <a:rPr lang="es-ES" b="1" dirty="0">
                <a:solidFill>
                  <a:srgbClr val="000000"/>
                </a:solidFill>
                <a:latin typeface="Arial" panose="020B0604020202020204" pitchFamily="34" charset="0"/>
              </a:rPr>
              <a:t> sobresalientes, mejores puntajes en examen de estado, por inscripción de tesis y trabajo final como única actividad académica, </a:t>
            </a:r>
            <a:endParaRPr lang="en-US" b="1" dirty="0">
              <a:solidFill>
                <a:srgbClr val="000000"/>
              </a:solidFill>
              <a:latin typeface="Arial" panose="020B0604020202020204" pitchFamily="34" charset="0"/>
            </a:endParaRPr>
          </a:p>
        </p:txBody>
      </p:sp>
      <p:sp>
        <p:nvSpPr>
          <p:cNvPr id="5" name="Title 5">
            <a:extLst>
              <a:ext uri="{FF2B5EF4-FFF2-40B4-BE49-F238E27FC236}">
                <a16:creationId xmlns:a16="http://schemas.microsoft.com/office/drawing/2014/main" id="{4ADE2155-9F53-4958-A307-E5466E1DDB81}"/>
              </a:ext>
            </a:extLst>
          </p:cNvPr>
          <p:cNvSpPr>
            <a:spLocks noGrp="1"/>
          </p:cNvSpPr>
          <p:nvPr>
            <p:ph type="title"/>
          </p:nvPr>
        </p:nvSpPr>
        <p:spPr>
          <a:xfrm>
            <a:off x="2152650" y="301626"/>
            <a:ext cx="8229600" cy="1143000"/>
          </a:xfrm>
        </p:spPr>
        <p:txBody>
          <a:bodyPr>
            <a:normAutofit/>
          </a:bodyPr>
          <a:lstStyle/>
          <a:p>
            <a:r>
              <a:rPr lang="es-ES" sz="3200" b="1" dirty="0">
                <a:solidFill>
                  <a:srgbClr val="172B7E"/>
                </a:solidFill>
                <a:latin typeface="Ancizar Sans" panose="020B0602040300000003" pitchFamily="34" charset="0"/>
              </a:rPr>
              <a:t>Estímulos y Distinciones para los Estudiantes de la Universidad Nacional de Colombia</a:t>
            </a:r>
            <a:endParaRPr lang="en-US" sz="3200" b="1" dirty="0">
              <a:solidFill>
                <a:srgbClr val="172B7E"/>
              </a:solidFill>
              <a:latin typeface="Ancizar Sans" panose="020B0602040300000003" pitchFamily="34" charset="0"/>
            </a:endParaRPr>
          </a:p>
        </p:txBody>
      </p:sp>
      <p:pic>
        <p:nvPicPr>
          <p:cNvPr id="2" name="Imagen 3">
            <a:extLst>
              <a:ext uri="{FF2B5EF4-FFF2-40B4-BE49-F238E27FC236}">
                <a16:creationId xmlns:a16="http://schemas.microsoft.com/office/drawing/2014/main" id="{29A4E3FD-1BEA-E2F5-592F-8E14EDF7E70C}"/>
              </a:ext>
            </a:extLst>
          </p:cNvPr>
          <p:cNvPicPr>
            <a:picLocks noChangeAspect="1"/>
          </p:cNvPicPr>
          <p:nvPr/>
        </p:nvPicPr>
        <p:blipFill>
          <a:blip r:embed="rId4"/>
          <a:stretch>
            <a:fillRect/>
          </a:stretch>
        </p:blipFill>
        <p:spPr>
          <a:xfrm>
            <a:off x="1" y="1"/>
            <a:ext cx="2372263" cy="297566"/>
          </a:xfrm>
          <a:prstGeom prst="rect">
            <a:avLst/>
          </a:prstGeom>
        </p:spPr>
      </p:pic>
    </p:spTree>
    <p:extLst>
      <p:ext uri="{BB962C8B-B14F-4D97-AF65-F5344CB8AC3E}">
        <p14:creationId xmlns:p14="http://schemas.microsoft.com/office/powerpoint/2010/main" val="946633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06EF23D-6644-4A60-8729-D8A6FBF8E8B5}"/>
              </a:ext>
            </a:extLst>
          </p:cNvPr>
          <p:cNvSpPr/>
          <p:nvPr/>
        </p:nvSpPr>
        <p:spPr>
          <a:xfrm>
            <a:off x="-1588" y="6088504"/>
            <a:ext cx="12191999" cy="769496"/>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grpSp>
        <p:nvGrpSpPr>
          <p:cNvPr id="17" name="Grupo 16"/>
          <p:cNvGrpSpPr/>
          <p:nvPr/>
        </p:nvGrpSpPr>
        <p:grpSpPr>
          <a:xfrm>
            <a:off x="98906" y="6201930"/>
            <a:ext cx="11943697" cy="611358"/>
            <a:chOff x="74179" y="4651450"/>
            <a:chExt cx="8957773" cy="458519"/>
          </a:xfrm>
        </p:grpSpPr>
        <p:sp>
          <p:nvSpPr>
            <p:cNvPr id="19" name="CuadroTexto 18">
              <a:extLst>
                <a:ext uri="{FF2B5EF4-FFF2-40B4-BE49-F238E27FC236}">
                  <a16:creationId xmlns:a16="http://schemas.microsoft.com/office/drawing/2014/main" id="{ADB0B6C3-4F09-47EB-8C35-3B5EA51BE8B5}"/>
                </a:ext>
              </a:extLst>
            </p:cNvPr>
            <p:cNvSpPr txBox="1"/>
            <p:nvPr/>
          </p:nvSpPr>
          <p:spPr>
            <a:xfrm>
              <a:off x="74179" y="4651450"/>
              <a:ext cx="3152563" cy="438726"/>
            </a:xfrm>
            <a:prstGeom prst="rect">
              <a:avLst/>
            </a:prstGeom>
            <a:noFill/>
          </p:spPr>
          <p:txBody>
            <a:bodyPr wrap="square" rtlCol="0">
              <a:spAutoFit/>
            </a:bodyPr>
            <a:lstStyle/>
            <a:p>
              <a:r>
                <a:rPr lang="es-CO" sz="1067" i="1" dirty="0">
                  <a:solidFill>
                    <a:srgbClr val="F2E6CC"/>
                  </a:solidFill>
                  <a:latin typeface="Ancizar Sans" panose="020B0602040300000003" pitchFamily="34" charset="0"/>
                </a:rPr>
                <a:t>Área Curricular de Ingeniería Civil y Agrícola </a:t>
              </a:r>
            </a:p>
            <a:p>
              <a:r>
                <a:rPr lang="es-CO" sz="1067" i="1" dirty="0">
                  <a:solidFill>
                    <a:srgbClr val="F2E6CC"/>
                  </a:solidFill>
                  <a:latin typeface="Ancizar Sans" panose="020B0602040300000003" pitchFamily="34" charset="0"/>
                </a:rPr>
                <a:t>Facultad de Ingeniería</a:t>
              </a:r>
              <a:endParaRPr lang="en-US" sz="1067" i="1" dirty="0">
                <a:solidFill>
                  <a:srgbClr val="F2E6CC"/>
                </a:solidFill>
                <a:latin typeface="Ancizar Sans" panose="020B0602040300000003" pitchFamily="34" charset="0"/>
              </a:endParaRPr>
            </a:p>
            <a:p>
              <a:r>
                <a:rPr lang="es-CO" sz="1067" i="1" dirty="0">
                  <a:solidFill>
                    <a:srgbClr val="F2E6CC"/>
                  </a:solidFill>
                  <a:latin typeface="Ancizar Sans" panose="020B0602040300000003" pitchFamily="34" charset="0"/>
                </a:rPr>
                <a:t>Sede Bogotá</a:t>
              </a:r>
            </a:p>
          </p:txBody>
        </p:sp>
        <p:pic>
          <p:nvPicPr>
            <p:cNvPr id="20" name="Imagen 19">
              <a:extLst>
                <a:ext uri="{FF2B5EF4-FFF2-40B4-BE49-F238E27FC236}">
                  <a16:creationId xmlns:a16="http://schemas.microsoft.com/office/drawing/2014/main" id="{532B6C1A-3B70-4B20-ABC0-994782866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4654" y="4706018"/>
              <a:ext cx="1461846" cy="375016"/>
            </a:xfrm>
            <a:prstGeom prst="rect">
              <a:avLst/>
            </a:prstGeom>
          </p:spPr>
        </p:pic>
        <p:cxnSp>
          <p:nvCxnSpPr>
            <p:cNvPr id="21" name="Conector recto 20">
              <a:extLst>
                <a:ext uri="{FF2B5EF4-FFF2-40B4-BE49-F238E27FC236}">
                  <a16:creationId xmlns:a16="http://schemas.microsoft.com/office/drawing/2014/main" id="{06D67FD9-63C8-4B22-A6C3-CFB5C4FA4395}"/>
                </a:ext>
              </a:extLst>
            </p:cNvPr>
            <p:cNvCxnSpPr>
              <a:cxnSpLocks/>
            </p:cNvCxnSpPr>
            <p:nvPr/>
          </p:nvCxnSpPr>
          <p:spPr>
            <a:xfrm>
              <a:off x="7874382" y="4730750"/>
              <a:ext cx="1" cy="303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EB67DCEE-FF5C-4685-8534-11E59A7B81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430" y="4654595"/>
              <a:ext cx="1045522" cy="455374"/>
            </a:xfrm>
            <a:prstGeom prst="rect">
              <a:avLst/>
            </a:prstGeom>
          </p:spPr>
        </p:pic>
      </p:grpSp>
      <p:sp>
        <p:nvSpPr>
          <p:cNvPr id="9" name="Título 1"/>
          <p:cNvSpPr txBox="1">
            <a:spLocks/>
          </p:cNvSpPr>
          <p:nvPr/>
        </p:nvSpPr>
        <p:spPr>
          <a:xfrm>
            <a:off x="477376" y="188321"/>
            <a:ext cx="6609811" cy="578921"/>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b="1" dirty="0">
                <a:solidFill>
                  <a:srgbClr val="172B7E"/>
                </a:solidFill>
                <a:latin typeface="Ancizar Sans" panose="020B0602040300000003" pitchFamily="34" charset="0"/>
                <a:cs typeface="Ancizar Sans Extrabold"/>
              </a:rPr>
              <a:t>CONVOCATORIA: ESTUDIANTES AUXILIARES</a:t>
            </a:r>
          </a:p>
        </p:txBody>
      </p:sp>
      <p:sp>
        <p:nvSpPr>
          <p:cNvPr id="10" name="Título 1"/>
          <p:cNvSpPr txBox="1">
            <a:spLocks/>
          </p:cNvSpPr>
          <p:nvPr/>
        </p:nvSpPr>
        <p:spPr>
          <a:xfrm>
            <a:off x="477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spc="300" dirty="0">
                <a:solidFill>
                  <a:schemeClr val="accent3">
                    <a:lumMod val="75000"/>
                  </a:schemeClr>
                </a:solidFill>
                <a:latin typeface="Ancizar Sans" panose="020B0602040300000003" pitchFamily="34" charset="0"/>
                <a:cs typeface="Ancizar Serif"/>
              </a:rPr>
              <a:t>ÁREA CURRICULAR EN INGENIERÍA CIVIL Y AGRÍCOLA </a:t>
            </a:r>
            <a:endParaRPr lang="es-ES" sz="1400" spc="300" dirty="0">
              <a:solidFill>
                <a:schemeClr val="accent3">
                  <a:lumMod val="75000"/>
                </a:schemeClr>
              </a:solidFill>
              <a:latin typeface="Ancizar Sans" panose="020B0602040300000003" pitchFamily="34" charset="0"/>
              <a:cs typeface="Ancizar Serif"/>
            </a:endParaRPr>
          </a:p>
        </p:txBody>
      </p:sp>
      <p:pic>
        <p:nvPicPr>
          <p:cNvPr id="2" name="Imagen 1"/>
          <p:cNvPicPr>
            <a:picLocks noChangeAspect="1"/>
          </p:cNvPicPr>
          <p:nvPr/>
        </p:nvPicPr>
        <p:blipFill>
          <a:blip r:embed="rId4"/>
          <a:stretch>
            <a:fillRect/>
          </a:stretch>
        </p:blipFill>
        <p:spPr>
          <a:xfrm>
            <a:off x="4495801" y="1271991"/>
            <a:ext cx="7367663" cy="3454275"/>
          </a:xfrm>
          <a:prstGeom prst="rect">
            <a:avLst/>
          </a:prstGeom>
        </p:spPr>
      </p:pic>
      <p:sp>
        <p:nvSpPr>
          <p:cNvPr id="12" name="CuadroTexto 1">
            <a:extLst>
              <a:ext uri="{FF2B5EF4-FFF2-40B4-BE49-F238E27FC236}">
                <a16:creationId xmlns:a16="http://schemas.microsoft.com/office/drawing/2014/main" id="{3CFBF5CF-0522-5242-B90D-31C30C88295B}"/>
              </a:ext>
            </a:extLst>
          </p:cNvPr>
          <p:cNvSpPr txBox="1"/>
          <p:nvPr/>
        </p:nvSpPr>
        <p:spPr>
          <a:xfrm>
            <a:off x="174823" y="1306163"/>
            <a:ext cx="4127500" cy="4247317"/>
          </a:xfrm>
          <a:prstGeom prst="rect">
            <a:avLst/>
          </a:prstGeom>
          <a:noFill/>
        </p:spPr>
        <p:txBody>
          <a:bodyPr wrap="square" rtlCol="0">
            <a:spAutoFit/>
          </a:bodyPr>
          <a:lstStyle/>
          <a:p>
            <a:pPr algn="just" fontAlgn="base"/>
            <a:r>
              <a:rPr lang="es-ES" dirty="0">
                <a:solidFill>
                  <a:schemeClr val="tx1">
                    <a:lumMod val="75000"/>
                    <a:lumOff val="25000"/>
                  </a:schemeClr>
                </a:solidFill>
                <a:latin typeface="Ancizar Sans" panose="020B0602040300000003" pitchFamily="34" charset="0"/>
              </a:rPr>
              <a:t>Las convocatorias de Estudiante Auxiliar están dirigidas a estudiantes de pregrado y posgrado para el apoyo de actividades de docencia, investigación, extensión, bienestar universitario y de gestión administrativa en el marco de programas o proyectos que les brinden la oportunidad de adquirir o mejorar sus destrezas en áreas del conocimiento afines con la formación profesional que está adelantando en la institución, como complemento a su formación académica y como un reconocimiento para aquellos que tienen un desempeño académico sobresaliente.</a:t>
            </a:r>
          </a:p>
        </p:txBody>
      </p:sp>
      <p:sp>
        <p:nvSpPr>
          <p:cNvPr id="13" name="CuadroTexto 1">
            <a:extLst>
              <a:ext uri="{FF2B5EF4-FFF2-40B4-BE49-F238E27FC236}">
                <a16:creationId xmlns:a16="http://schemas.microsoft.com/office/drawing/2014/main" id="{3CFBF5CF-0522-5242-B90D-31C30C88295B}"/>
              </a:ext>
            </a:extLst>
          </p:cNvPr>
          <p:cNvSpPr txBox="1"/>
          <p:nvPr/>
        </p:nvSpPr>
        <p:spPr>
          <a:xfrm>
            <a:off x="4987525" y="4936587"/>
            <a:ext cx="6384211" cy="1026178"/>
          </a:xfrm>
          <a:prstGeom prst="rect">
            <a:avLst/>
          </a:prstGeom>
          <a:noFill/>
        </p:spPr>
        <p:txBody>
          <a:bodyPr wrap="square" rtlCol="0">
            <a:spAutoFit/>
          </a:bodyPr>
          <a:lstStyle/>
          <a:p>
            <a:pPr algn="ctr">
              <a:lnSpc>
                <a:spcPct val="80000"/>
              </a:lnSpc>
            </a:pPr>
            <a:r>
              <a:rPr lang="es-ES" sz="3733" b="1" i="1" dirty="0">
                <a:solidFill>
                  <a:srgbClr val="182F58"/>
                </a:solidFill>
                <a:latin typeface="Ancizar Sans Extrablack" panose="020B0B02040300000003" pitchFamily="34" charset="0"/>
                <a:ea typeface="+mj-ea"/>
                <a:cs typeface="Ancizar Sans Extrabold"/>
                <a:hlinkClick r:id="rId5"/>
              </a:rPr>
              <a:t>Convocatorias: Estudiantes auxiliares</a:t>
            </a:r>
            <a:endParaRPr lang="es-ES" sz="3733" b="1" i="1" dirty="0">
              <a:solidFill>
                <a:srgbClr val="182F58"/>
              </a:solidFill>
              <a:latin typeface="Ancizar Sans Extrablack" panose="020B0B02040300000003" pitchFamily="34" charset="0"/>
              <a:ea typeface="+mj-ea"/>
              <a:cs typeface="Ancizar Sans Extrabold"/>
            </a:endParaRPr>
          </a:p>
        </p:txBody>
      </p:sp>
      <p:pic>
        <p:nvPicPr>
          <p:cNvPr id="14" name="Picture 2" descr="Dedo Clic Aquí PNG transparente - 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716637">
            <a:off x="10713170" y="4967524"/>
            <a:ext cx="1142821" cy="11428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34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06EF23D-6644-4A60-8729-D8A6FBF8E8B5}"/>
              </a:ext>
            </a:extLst>
          </p:cNvPr>
          <p:cNvSpPr/>
          <p:nvPr/>
        </p:nvSpPr>
        <p:spPr>
          <a:xfrm>
            <a:off x="-1588" y="6088504"/>
            <a:ext cx="12191999" cy="769496"/>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sp>
        <p:nvSpPr>
          <p:cNvPr id="11" name="Título 1"/>
          <p:cNvSpPr txBox="1">
            <a:spLocks/>
          </p:cNvSpPr>
          <p:nvPr/>
        </p:nvSpPr>
        <p:spPr>
          <a:xfrm>
            <a:off x="477376" y="188321"/>
            <a:ext cx="6609811" cy="578921"/>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b="1" dirty="0">
                <a:solidFill>
                  <a:srgbClr val="172B7E"/>
                </a:solidFill>
                <a:latin typeface="Ancizar Sans" panose="020B0602040300000003" pitchFamily="34" charset="0"/>
                <a:cs typeface="Ancizar Sans Extrabold"/>
              </a:rPr>
              <a:t>CUSOS DE IDIOMAS Y GEA</a:t>
            </a:r>
          </a:p>
        </p:txBody>
      </p:sp>
      <p:sp>
        <p:nvSpPr>
          <p:cNvPr id="12" name="Título 1"/>
          <p:cNvSpPr txBox="1">
            <a:spLocks/>
          </p:cNvSpPr>
          <p:nvPr/>
        </p:nvSpPr>
        <p:spPr>
          <a:xfrm>
            <a:off x="477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spc="300" dirty="0">
                <a:solidFill>
                  <a:schemeClr val="accent3">
                    <a:lumMod val="75000"/>
                  </a:schemeClr>
                </a:solidFill>
                <a:latin typeface="Ancizar Sans" panose="020B0602040300000003" pitchFamily="34" charset="0"/>
                <a:cs typeface="Ancizar Serif"/>
              </a:rPr>
              <a:t>ÁREA CURRICULAR EN INGENIERÍA CIVIL Y AGRÍCOLA </a:t>
            </a:r>
            <a:endParaRPr lang="es-ES" sz="1400" spc="300" dirty="0">
              <a:solidFill>
                <a:schemeClr val="accent3">
                  <a:lumMod val="75000"/>
                </a:schemeClr>
              </a:solidFill>
              <a:latin typeface="Ancizar Sans" panose="020B0602040300000003" pitchFamily="34" charset="0"/>
              <a:cs typeface="Ancizar Serif"/>
            </a:endParaRPr>
          </a:p>
        </p:txBody>
      </p:sp>
      <p:grpSp>
        <p:nvGrpSpPr>
          <p:cNvPr id="17" name="Grupo 16"/>
          <p:cNvGrpSpPr/>
          <p:nvPr/>
        </p:nvGrpSpPr>
        <p:grpSpPr>
          <a:xfrm>
            <a:off x="98906" y="6201930"/>
            <a:ext cx="11943697" cy="611358"/>
            <a:chOff x="74179" y="4651450"/>
            <a:chExt cx="8957773" cy="458519"/>
          </a:xfrm>
        </p:grpSpPr>
        <p:sp>
          <p:nvSpPr>
            <p:cNvPr id="19" name="CuadroTexto 18">
              <a:extLst>
                <a:ext uri="{FF2B5EF4-FFF2-40B4-BE49-F238E27FC236}">
                  <a16:creationId xmlns:a16="http://schemas.microsoft.com/office/drawing/2014/main" id="{ADB0B6C3-4F09-47EB-8C35-3B5EA51BE8B5}"/>
                </a:ext>
              </a:extLst>
            </p:cNvPr>
            <p:cNvSpPr txBox="1"/>
            <p:nvPr/>
          </p:nvSpPr>
          <p:spPr>
            <a:xfrm>
              <a:off x="74179" y="4651450"/>
              <a:ext cx="3152563" cy="438726"/>
            </a:xfrm>
            <a:prstGeom prst="rect">
              <a:avLst/>
            </a:prstGeom>
            <a:noFill/>
          </p:spPr>
          <p:txBody>
            <a:bodyPr wrap="square" rtlCol="0">
              <a:spAutoFit/>
            </a:bodyPr>
            <a:lstStyle/>
            <a:p>
              <a:r>
                <a:rPr lang="es-CO" sz="1067" i="1" dirty="0">
                  <a:solidFill>
                    <a:srgbClr val="F2E6CC"/>
                  </a:solidFill>
                  <a:latin typeface="Ancizar Sans" panose="020B0602040300000003" pitchFamily="34" charset="0"/>
                </a:rPr>
                <a:t>Área Curricular de Ingeniería Civil y Agrícola </a:t>
              </a:r>
            </a:p>
            <a:p>
              <a:r>
                <a:rPr lang="es-CO" sz="1067" i="1" dirty="0">
                  <a:solidFill>
                    <a:srgbClr val="F2E6CC"/>
                  </a:solidFill>
                  <a:latin typeface="Ancizar Sans" panose="020B0602040300000003" pitchFamily="34" charset="0"/>
                </a:rPr>
                <a:t>Facultad de Ingeniería</a:t>
              </a:r>
              <a:endParaRPr lang="en-US" sz="1067" i="1" dirty="0">
                <a:solidFill>
                  <a:srgbClr val="F2E6CC"/>
                </a:solidFill>
                <a:latin typeface="Ancizar Sans" panose="020B0602040300000003" pitchFamily="34" charset="0"/>
              </a:endParaRPr>
            </a:p>
            <a:p>
              <a:r>
                <a:rPr lang="es-CO" sz="1067" i="1" dirty="0">
                  <a:solidFill>
                    <a:srgbClr val="F2E6CC"/>
                  </a:solidFill>
                  <a:latin typeface="Ancizar Sans" panose="020B0602040300000003" pitchFamily="34" charset="0"/>
                </a:rPr>
                <a:t>Sede Bogotá</a:t>
              </a:r>
            </a:p>
          </p:txBody>
        </p:sp>
        <p:pic>
          <p:nvPicPr>
            <p:cNvPr id="20" name="Imagen 19">
              <a:extLst>
                <a:ext uri="{FF2B5EF4-FFF2-40B4-BE49-F238E27FC236}">
                  <a16:creationId xmlns:a16="http://schemas.microsoft.com/office/drawing/2014/main" id="{532B6C1A-3B70-4B20-ABC0-994782866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4654" y="4706018"/>
              <a:ext cx="1461846" cy="375016"/>
            </a:xfrm>
            <a:prstGeom prst="rect">
              <a:avLst/>
            </a:prstGeom>
          </p:spPr>
        </p:pic>
        <p:cxnSp>
          <p:nvCxnSpPr>
            <p:cNvPr id="21" name="Conector recto 20">
              <a:extLst>
                <a:ext uri="{FF2B5EF4-FFF2-40B4-BE49-F238E27FC236}">
                  <a16:creationId xmlns:a16="http://schemas.microsoft.com/office/drawing/2014/main" id="{06D67FD9-63C8-4B22-A6C3-CFB5C4FA4395}"/>
                </a:ext>
              </a:extLst>
            </p:cNvPr>
            <p:cNvCxnSpPr>
              <a:cxnSpLocks/>
            </p:cNvCxnSpPr>
            <p:nvPr/>
          </p:nvCxnSpPr>
          <p:spPr>
            <a:xfrm>
              <a:off x="7874382" y="4730750"/>
              <a:ext cx="1" cy="303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EB67DCEE-FF5C-4685-8534-11E59A7B81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430" y="4654595"/>
              <a:ext cx="1045522" cy="455374"/>
            </a:xfrm>
            <a:prstGeom prst="rect">
              <a:avLst/>
            </a:prstGeom>
          </p:spPr>
        </p:pic>
      </p:grpSp>
      <p:sp>
        <p:nvSpPr>
          <p:cNvPr id="13" name="CuadroTexto 12"/>
          <p:cNvSpPr txBox="1"/>
          <p:nvPr/>
        </p:nvSpPr>
        <p:spPr>
          <a:xfrm>
            <a:off x="0" y="4094703"/>
            <a:ext cx="3887624" cy="892360"/>
          </a:xfrm>
          <a:prstGeom prst="rect">
            <a:avLst/>
          </a:prstGeom>
          <a:noFill/>
        </p:spPr>
        <p:txBody>
          <a:bodyPr wrap="square" rtlCol="0">
            <a:spAutoFit/>
          </a:bodyPr>
          <a:lstStyle/>
          <a:p>
            <a:pPr algn="ctr">
              <a:lnSpc>
                <a:spcPct val="110000"/>
              </a:lnSpc>
            </a:pPr>
            <a:r>
              <a:rPr lang="es-CO" sz="1600" dirty="0">
                <a:solidFill>
                  <a:srgbClr val="182F58"/>
                </a:solidFill>
                <a:latin typeface="Ancizar Sans" panose="020B0602040300000003" pitchFamily="34" charset="0"/>
                <a:cs typeface="Ancizar Serif"/>
              </a:rPr>
              <a:t>Conoce más sobre el Programa Explora UN:</a:t>
            </a:r>
          </a:p>
          <a:p>
            <a:pPr algn="ctr">
              <a:lnSpc>
                <a:spcPct val="110000"/>
              </a:lnSpc>
            </a:pPr>
            <a:endParaRPr lang="es-CO" sz="1600" dirty="0">
              <a:solidFill>
                <a:srgbClr val="182F58"/>
              </a:solidFill>
              <a:latin typeface="Ancizar Sans" panose="020B0602040300000003" pitchFamily="34" charset="0"/>
              <a:cs typeface="Ancizar Serif"/>
            </a:endParaRPr>
          </a:p>
          <a:p>
            <a:pPr algn="ctr">
              <a:lnSpc>
                <a:spcPct val="110000"/>
              </a:lnSpc>
            </a:pPr>
            <a:r>
              <a:rPr lang="es-ES" sz="1600" dirty="0">
                <a:solidFill>
                  <a:srgbClr val="182F58"/>
                </a:solidFill>
                <a:latin typeface="Ancizar Sans" panose="020B0602040300000003" pitchFamily="34" charset="0"/>
                <a:cs typeface="Ancizar Serif"/>
                <a:hlinkClick r:id="rId4"/>
              </a:rPr>
              <a:t>Dirección Académica Sede Bogotá</a:t>
            </a:r>
            <a:r>
              <a:rPr lang="es-ES" sz="1600" dirty="0">
                <a:solidFill>
                  <a:srgbClr val="182F58"/>
                </a:solidFill>
                <a:latin typeface="Ancizar Sans" panose="020B0602040300000003" pitchFamily="34" charset="0"/>
                <a:cs typeface="Ancizar Serif"/>
              </a:rPr>
              <a:t> </a:t>
            </a:r>
          </a:p>
        </p:txBody>
      </p:sp>
      <p:pic>
        <p:nvPicPr>
          <p:cNvPr id="2" name="Imagen 1"/>
          <p:cNvPicPr>
            <a:picLocks noChangeAspect="1"/>
          </p:cNvPicPr>
          <p:nvPr/>
        </p:nvPicPr>
        <p:blipFill>
          <a:blip r:embed="rId5"/>
          <a:stretch>
            <a:fillRect/>
          </a:stretch>
        </p:blipFill>
        <p:spPr>
          <a:xfrm>
            <a:off x="970228" y="1610221"/>
            <a:ext cx="1947169" cy="2175751"/>
          </a:xfrm>
          <a:prstGeom prst="rect">
            <a:avLst/>
          </a:prstGeom>
        </p:spPr>
      </p:pic>
      <p:pic>
        <p:nvPicPr>
          <p:cNvPr id="3" name="Imagen 2"/>
          <p:cNvPicPr>
            <a:picLocks noChangeAspect="1"/>
          </p:cNvPicPr>
          <p:nvPr/>
        </p:nvPicPr>
        <p:blipFill>
          <a:blip r:embed="rId6"/>
          <a:stretch>
            <a:fillRect/>
          </a:stretch>
        </p:blipFill>
        <p:spPr>
          <a:xfrm>
            <a:off x="4611416" y="1729016"/>
            <a:ext cx="2965989" cy="1926549"/>
          </a:xfrm>
          <a:prstGeom prst="rect">
            <a:avLst/>
          </a:prstGeom>
        </p:spPr>
      </p:pic>
      <p:sp>
        <p:nvSpPr>
          <p:cNvPr id="14" name="CuadroTexto 13"/>
          <p:cNvSpPr txBox="1"/>
          <p:nvPr/>
        </p:nvSpPr>
        <p:spPr>
          <a:xfrm>
            <a:off x="4177271" y="4065771"/>
            <a:ext cx="3887624" cy="892360"/>
          </a:xfrm>
          <a:prstGeom prst="rect">
            <a:avLst/>
          </a:prstGeom>
          <a:noFill/>
        </p:spPr>
        <p:txBody>
          <a:bodyPr wrap="square" rtlCol="0">
            <a:spAutoFit/>
          </a:bodyPr>
          <a:lstStyle/>
          <a:p>
            <a:pPr algn="ctr">
              <a:lnSpc>
                <a:spcPct val="110000"/>
              </a:lnSpc>
            </a:pPr>
            <a:r>
              <a:rPr lang="es-CO" sz="1600" dirty="0">
                <a:solidFill>
                  <a:srgbClr val="182F58"/>
                </a:solidFill>
                <a:latin typeface="Ancizar Sans" panose="020B0602040300000003" pitchFamily="34" charset="0"/>
                <a:cs typeface="Ancizar Serif"/>
              </a:rPr>
              <a:t>Conoce más sobre el programa GEA:</a:t>
            </a:r>
          </a:p>
          <a:p>
            <a:pPr algn="ctr">
              <a:lnSpc>
                <a:spcPct val="110000"/>
              </a:lnSpc>
            </a:pPr>
            <a:endParaRPr lang="es-CO" sz="1600" dirty="0">
              <a:solidFill>
                <a:srgbClr val="182F58"/>
              </a:solidFill>
              <a:latin typeface="Ancizar Sans" panose="020B0602040300000003" pitchFamily="34" charset="0"/>
              <a:cs typeface="Ancizar Serif"/>
            </a:endParaRPr>
          </a:p>
          <a:p>
            <a:pPr algn="ctr">
              <a:lnSpc>
                <a:spcPct val="110000"/>
              </a:lnSpc>
            </a:pPr>
            <a:r>
              <a:rPr lang="es-ES" sz="1600" dirty="0">
                <a:solidFill>
                  <a:srgbClr val="182F58"/>
                </a:solidFill>
                <a:latin typeface="Ancizar Sans" panose="020B0602040300000003" pitchFamily="34" charset="0"/>
                <a:cs typeface="Ancizar Serif"/>
                <a:hlinkClick r:id="rId7"/>
              </a:rPr>
              <a:t>Dirección Académica Sede Bogotá</a:t>
            </a:r>
            <a:endParaRPr lang="es-ES" sz="1600" dirty="0">
              <a:solidFill>
                <a:srgbClr val="182F58"/>
              </a:solidFill>
              <a:latin typeface="Ancizar Sans" panose="020B0602040300000003" pitchFamily="34" charset="0"/>
              <a:cs typeface="Ancizar Serif"/>
            </a:endParaRPr>
          </a:p>
        </p:txBody>
      </p:sp>
      <p:pic>
        <p:nvPicPr>
          <p:cNvPr id="4" name="Imagen 3"/>
          <p:cNvPicPr>
            <a:picLocks noChangeAspect="1"/>
          </p:cNvPicPr>
          <p:nvPr/>
        </p:nvPicPr>
        <p:blipFill>
          <a:blip r:embed="rId8"/>
          <a:stretch>
            <a:fillRect/>
          </a:stretch>
        </p:blipFill>
        <p:spPr>
          <a:xfrm>
            <a:off x="8907509" y="1606289"/>
            <a:ext cx="2781688" cy="2172003"/>
          </a:xfrm>
          <a:prstGeom prst="rect">
            <a:avLst/>
          </a:prstGeom>
        </p:spPr>
      </p:pic>
      <p:sp>
        <p:nvSpPr>
          <p:cNvPr id="16" name="CuadroTexto 15"/>
          <p:cNvSpPr txBox="1"/>
          <p:nvPr/>
        </p:nvSpPr>
        <p:spPr>
          <a:xfrm>
            <a:off x="8354541" y="4065771"/>
            <a:ext cx="3887624" cy="1163204"/>
          </a:xfrm>
          <a:prstGeom prst="rect">
            <a:avLst/>
          </a:prstGeom>
          <a:noFill/>
        </p:spPr>
        <p:txBody>
          <a:bodyPr wrap="square" rtlCol="0">
            <a:spAutoFit/>
          </a:bodyPr>
          <a:lstStyle/>
          <a:p>
            <a:pPr algn="ctr">
              <a:lnSpc>
                <a:spcPct val="110000"/>
              </a:lnSpc>
            </a:pPr>
            <a:r>
              <a:rPr lang="es-CO" sz="1600" dirty="0">
                <a:solidFill>
                  <a:srgbClr val="182F58"/>
                </a:solidFill>
                <a:latin typeface="Ancizar Sans" panose="020B0602040300000003" pitchFamily="34" charset="0"/>
                <a:cs typeface="Ancizar Serif"/>
              </a:rPr>
              <a:t>Conoce más sobre el programa de Inglés Intensivo:</a:t>
            </a:r>
          </a:p>
          <a:p>
            <a:pPr algn="ctr">
              <a:lnSpc>
                <a:spcPct val="110000"/>
              </a:lnSpc>
            </a:pPr>
            <a:endParaRPr lang="es-CO" sz="1600" dirty="0">
              <a:solidFill>
                <a:srgbClr val="182F58"/>
              </a:solidFill>
              <a:latin typeface="Ancizar Sans" panose="020B0602040300000003" pitchFamily="34" charset="0"/>
              <a:cs typeface="Ancizar Serif"/>
            </a:endParaRPr>
          </a:p>
          <a:p>
            <a:pPr algn="ctr">
              <a:lnSpc>
                <a:spcPct val="110000"/>
              </a:lnSpc>
            </a:pPr>
            <a:r>
              <a:rPr lang="es-ES" sz="1600" dirty="0">
                <a:solidFill>
                  <a:srgbClr val="182F58"/>
                </a:solidFill>
                <a:latin typeface="Ancizar Sans" panose="020B0602040300000003" pitchFamily="34" charset="0"/>
                <a:cs typeface="Ancizar Serif"/>
                <a:hlinkClick r:id="rId9"/>
              </a:rPr>
              <a:t>Dirección Académica Sede Bogotá</a:t>
            </a:r>
            <a:r>
              <a:rPr lang="es-ES" sz="1600" dirty="0">
                <a:solidFill>
                  <a:srgbClr val="182F58"/>
                </a:solidFill>
                <a:latin typeface="Ancizar Sans" panose="020B0602040300000003" pitchFamily="34" charset="0"/>
                <a:cs typeface="Ancizar Serif"/>
              </a:rPr>
              <a:t> -</a:t>
            </a:r>
          </a:p>
        </p:txBody>
      </p:sp>
    </p:spTree>
    <p:extLst>
      <p:ext uri="{BB962C8B-B14F-4D97-AF65-F5344CB8AC3E}">
        <p14:creationId xmlns:p14="http://schemas.microsoft.com/office/powerpoint/2010/main" val="1507430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06EF23D-6644-4A60-8729-D8A6FBF8E8B5}"/>
              </a:ext>
            </a:extLst>
          </p:cNvPr>
          <p:cNvSpPr/>
          <p:nvPr/>
        </p:nvSpPr>
        <p:spPr>
          <a:xfrm>
            <a:off x="-1588" y="6088504"/>
            <a:ext cx="12191999" cy="769496"/>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sp>
        <p:nvSpPr>
          <p:cNvPr id="11" name="Título 1"/>
          <p:cNvSpPr txBox="1">
            <a:spLocks/>
          </p:cNvSpPr>
          <p:nvPr/>
        </p:nvSpPr>
        <p:spPr>
          <a:xfrm>
            <a:off x="477376" y="188321"/>
            <a:ext cx="6609811" cy="578921"/>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b="1" dirty="0">
                <a:solidFill>
                  <a:srgbClr val="172B7E"/>
                </a:solidFill>
                <a:latin typeface="Ancizar Sans" panose="020B0602040300000003" pitchFamily="34" charset="0"/>
                <a:cs typeface="Ancizar Sans Extrabold"/>
              </a:rPr>
              <a:t>MOVILIDAD ACADÉMICA ESTUDIANTIL</a:t>
            </a:r>
          </a:p>
        </p:txBody>
      </p:sp>
      <p:sp>
        <p:nvSpPr>
          <p:cNvPr id="12" name="Título 1"/>
          <p:cNvSpPr txBox="1">
            <a:spLocks/>
          </p:cNvSpPr>
          <p:nvPr/>
        </p:nvSpPr>
        <p:spPr>
          <a:xfrm>
            <a:off x="477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spc="300" dirty="0">
                <a:solidFill>
                  <a:schemeClr val="accent3">
                    <a:lumMod val="75000"/>
                  </a:schemeClr>
                </a:solidFill>
                <a:latin typeface="Ancizar Sans" panose="020B0602040300000003" pitchFamily="34" charset="0"/>
                <a:cs typeface="Ancizar Serif"/>
              </a:rPr>
              <a:t>ÁREA CURRICULAR EN INGENIERÍA CIVIL Y AGRÍCOLA </a:t>
            </a:r>
            <a:endParaRPr lang="es-ES" sz="1400" spc="300" dirty="0">
              <a:solidFill>
                <a:schemeClr val="accent3">
                  <a:lumMod val="75000"/>
                </a:schemeClr>
              </a:solidFill>
              <a:latin typeface="Ancizar Sans" panose="020B0602040300000003" pitchFamily="34" charset="0"/>
              <a:cs typeface="Ancizar Serif"/>
            </a:endParaRPr>
          </a:p>
        </p:txBody>
      </p:sp>
      <p:grpSp>
        <p:nvGrpSpPr>
          <p:cNvPr id="17" name="Grupo 16"/>
          <p:cNvGrpSpPr/>
          <p:nvPr/>
        </p:nvGrpSpPr>
        <p:grpSpPr>
          <a:xfrm>
            <a:off x="98906" y="6201930"/>
            <a:ext cx="11943697" cy="611358"/>
            <a:chOff x="74179" y="4651450"/>
            <a:chExt cx="8957773" cy="458519"/>
          </a:xfrm>
        </p:grpSpPr>
        <p:sp>
          <p:nvSpPr>
            <p:cNvPr id="19" name="CuadroTexto 18">
              <a:extLst>
                <a:ext uri="{FF2B5EF4-FFF2-40B4-BE49-F238E27FC236}">
                  <a16:creationId xmlns:a16="http://schemas.microsoft.com/office/drawing/2014/main" id="{ADB0B6C3-4F09-47EB-8C35-3B5EA51BE8B5}"/>
                </a:ext>
              </a:extLst>
            </p:cNvPr>
            <p:cNvSpPr txBox="1"/>
            <p:nvPr/>
          </p:nvSpPr>
          <p:spPr>
            <a:xfrm>
              <a:off x="74179" y="4651450"/>
              <a:ext cx="3152563" cy="438726"/>
            </a:xfrm>
            <a:prstGeom prst="rect">
              <a:avLst/>
            </a:prstGeom>
            <a:noFill/>
          </p:spPr>
          <p:txBody>
            <a:bodyPr wrap="square" rtlCol="0">
              <a:spAutoFit/>
            </a:bodyPr>
            <a:lstStyle/>
            <a:p>
              <a:r>
                <a:rPr lang="es-CO" sz="1067" i="1" dirty="0">
                  <a:solidFill>
                    <a:srgbClr val="F2E6CC"/>
                  </a:solidFill>
                  <a:latin typeface="Ancizar Sans" panose="020B0602040300000003" pitchFamily="34" charset="0"/>
                </a:rPr>
                <a:t>Área Curricular de Ingeniería Civil y Agrícola </a:t>
              </a:r>
            </a:p>
            <a:p>
              <a:r>
                <a:rPr lang="es-CO" sz="1067" i="1" dirty="0">
                  <a:solidFill>
                    <a:srgbClr val="F2E6CC"/>
                  </a:solidFill>
                  <a:latin typeface="Ancizar Sans" panose="020B0602040300000003" pitchFamily="34" charset="0"/>
                </a:rPr>
                <a:t>Facultad de Ingeniería</a:t>
              </a:r>
              <a:endParaRPr lang="en-US" sz="1067" i="1" dirty="0">
                <a:solidFill>
                  <a:srgbClr val="F2E6CC"/>
                </a:solidFill>
                <a:latin typeface="Ancizar Sans" panose="020B0602040300000003" pitchFamily="34" charset="0"/>
              </a:endParaRPr>
            </a:p>
            <a:p>
              <a:r>
                <a:rPr lang="es-CO" sz="1067" i="1" dirty="0">
                  <a:solidFill>
                    <a:srgbClr val="F2E6CC"/>
                  </a:solidFill>
                  <a:latin typeface="Ancizar Sans" panose="020B0602040300000003" pitchFamily="34" charset="0"/>
                </a:rPr>
                <a:t>Sede Bogotá</a:t>
              </a:r>
            </a:p>
          </p:txBody>
        </p:sp>
        <p:pic>
          <p:nvPicPr>
            <p:cNvPr id="20" name="Imagen 19">
              <a:extLst>
                <a:ext uri="{FF2B5EF4-FFF2-40B4-BE49-F238E27FC236}">
                  <a16:creationId xmlns:a16="http://schemas.microsoft.com/office/drawing/2014/main" id="{532B6C1A-3B70-4B20-ABC0-994782866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4654" y="4706018"/>
              <a:ext cx="1461846" cy="375016"/>
            </a:xfrm>
            <a:prstGeom prst="rect">
              <a:avLst/>
            </a:prstGeom>
          </p:spPr>
        </p:pic>
        <p:cxnSp>
          <p:nvCxnSpPr>
            <p:cNvPr id="21" name="Conector recto 20">
              <a:extLst>
                <a:ext uri="{FF2B5EF4-FFF2-40B4-BE49-F238E27FC236}">
                  <a16:creationId xmlns:a16="http://schemas.microsoft.com/office/drawing/2014/main" id="{06D67FD9-63C8-4B22-A6C3-CFB5C4FA4395}"/>
                </a:ext>
              </a:extLst>
            </p:cNvPr>
            <p:cNvCxnSpPr>
              <a:cxnSpLocks/>
            </p:cNvCxnSpPr>
            <p:nvPr/>
          </p:nvCxnSpPr>
          <p:spPr>
            <a:xfrm>
              <a:off x="7874382" y="4730750"/>
              <a:ext cx="1" cy="303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EB67DCEE-FF5C-4685-8534-11E59A7B81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430" y="4654595"/>
              <a:ext cx="1045522" cy="455374"/>
            </a:xfrm>
            <a:prstGeom prst="rect">
              <a:avLst/>
            </a:prstGeom>
          </p:spPr>
        </p:pic>
      </p:grpSp>
      <p:pic>
        <p:nvPicPr>
          <p:cNvPr id="10" name="Imagen 9" descr="dos contenedores-08.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870" y="1031664"/>
            <a:ext cx="8819781" cy="5056840"/>
          </a:xfrm>
          <a:prstGeom prst="rect">
            <a:avLst/>
          </a:prstGeom>
        </p:spPr>
      </p:pic>
      <p:sp>
        <p:nvSpPr>
          <p:cNvPr id="13" name="CuadroTexto 12"/>
          <p:cNvSpPr txBox="1"/>
          <p:nvPr/>
        </p:nvSpPr>
        <p:spPr>
          <a:xfrm>
            <a:off x="2200613" y="1337420"/>
            <a:ext cx="3887624" cy="4477893"/>
          </a:xfrm>
          <a:prstGeom prst="rect">
            <a:avLst/>
          </a:prstGeom>
          <a:noFill/>
        </p:spPr>
        <p:txBody>
          <a:bodyPr wrap="square" rtlCol="0">
            <a:spAutoFit/>
          </a:bodyPr>
          <a:lstStyle/>
          <a:p>
            <a:pPr algn="just">
              <a:lnSpc>
                <a:spcPct val="110000"/>
              </a:lnSpc>
            </a:pPr>
            <a:r>
              <a:rPr lang="es-ES" sz="2000" dirty="0">
                <a:solidFill>
                  <a:srgbClr val="182F58"/>
                </a:solidFill>
                <a:latin typeface="Ancizar Sans" panose="020B0602040300000003" pitchFamily="34" charset="0"/>
                <a:cs typeface="Ancizar Serif"/>
              </a:rPr>
              <a:t>Tipología de movilidad saliente</a:t>
            </a:r>
          </a:p>
          <a:p>
            <a:pPr marL="380990" indent="-380990" algn="just">
              <a:lnSpc>
                <a:spcPct val="110000"/>
              </a:lnSpc>
              <a:buFont typeface="Wingdings" panose="05000000000000000000" pitchFamily="2" charset="2"/>
              <a:buChar char="§"/>
            </a:pPr>
            <a:r>
              <a:rPr lang="es-CO" sz="2000" dirty="0">
                <a:solidFill>
                  <a:srgbClr val="182F58"/>
                </a:solidFill>
                <a:latin typeface="Ancizar Sans" panose="020B0602040300000003" pitchFamily="34" charset="0"/>
                <a:cs typeface="Ancizar Serif"/>
              </a:rPr>
              <a:t>Cursar asignaturas</a:t>
            </a:r>
            <a:r>
              <a:rPr lang="es-ES" sz="2000" dirty="0">
                <a:solidFill>
                  <a:srgbClr val="182F58"/>
                </a:solidFill>
                <a:latin typeface="Ancizar Sans" panose="020B0602040300000003" pitchFamily="34" charset="0"/>
                <a:cs typeface="Ancizar Serif"/>
              </a:rPr>
              <a:t>.</a:t>
            </a:r>
          </a:p>
          <a:p>
            <a:pPr marL="380990" indent="-380990" algn="just">
              <a:lnSpc>
                <a:spcPct val="110000"/>
              </a:lnSpc>
              <a:buFont typeface="Wingdings" panose="05000000000000000000" pitchFamily="2" charset="2"/>
              <a:buChar char="§"/>
            </a:pPr>
            <a:r>
              <a:rPr lang="es-CO" sz="2000" dirty="0">
                <a:solidFill>
                  <a:srgbClr val="182F58"/>
                </a:solidFill>
                <a:latin typeface="Ancizar Sans" panose="020B0602040300000003" pitchFamily="34" charset="0"/>
                <a:cs typeface="Ancizar Serif"/>
              </a:rPr>
              <a:t>Prácticas y pasantías</a:t>
            </a:r>
            <a:r>
              <a:rPr lang="es-ES" sz="2000" dirty="0">
                <a:solidFill>
                  <a:srgbClr val="182F58"/>
                </a:solidFill>
                <a:latin typeface="Ancizar Sans" panose="020B0602040300000003" pitchFamily="34" charset="0"/>
                <a:cs typeface="Ancizar Serif"/>
              </a:rPr>
              <a:t>.</a:t>
            </a:r>
          </a:p>
          <a:p>
            <a:pPr marL="380990" indent="-380990" algn="just">
              <a:lnSpc>
                <a:spcPct val="110000"/>
              </a:lnSpc>
              <a:buFont typeface="Wingdings" panose="05000000000000000000" pitchFamily="2" charset="2"/>
              <a:buChar char="§"/>
            </a:pPr>
            <a:r>
              <a:rPr lang="es-CO" sz="2000" dirty="0">
                <a:solidFill>
                  <a:srgbClr val="182F58"/>
                </a:solidFill>
                <a:latin typeface="Ancizar Sans" panose="020B0602040300000003" pitchFamily="34" charset="0"/>
                <a:cs typeface="Ancizar Serif"/>
              </a:rPr>
              <a:t>Estancia de investigación.</a:t>
            </a:r>
          </a:p>
          <a:p>
            <a:pPr marL="380990" indent="-380990" algn="just">
              <a:lnSpc>
                <a:spcPct val="110000"/>
              </a:lnSpc>
              <a:buFont typeface="Wingdings" panose="05000000000000000000" pitchFamily="2" charset="2"/>
              <a:buChar char="§"/>
            </a:pPr>
            <a:r>
              <a:rPr lang="es-CO" sz="2000" dirty="0">
                <a:solidFill>
                  <a:srgbClr val="182F58"/>
                </a:solidFill>
                <a:latin typeface="Ancizar Sans" panose="020B0602040300000003" pitchFamily="34" charset="0"/>
                <a:cs typeface="Ancizar Serif"/>
              </a:rPr>
              <a:t>Curso corto.</a:t>
            </a:r>
          </a:p>
          <a:p>
            <a:pPr marL="380990" indent="-380990" algn="just">
              <a:lnSpc>
                <a:spcPct val="110000"/>
              </a:lnSpc>
              <a:buFont typeface="Wingdings" panose="05000000000000000000" pitchFamily="2" charset="2"/>
              <a:buChar char="§"/>
            </a:pPr>
            <a:r>
              <a:rPr lang="es-CO" sz="2000" dirty="0">
                <a:solidFill>
                  <a:srgbClr val="182F58"/>
                </a:solidFill>
                <a:latin typeface="Ancizar Sans" panose="020B0602040300000003" pitchFamily="34" charset="0"/>
                <a:cs typeface="Ancizar Serif"/>
              </a:rPr>
              <a:t>Evento académico.</a:t>
            </a:r>
          </a:p>
          <a:p>
            <a:pPr marL="380990" indent="-380990" algn="just">
              <a:lnSpc>
                <a:spcPct val="110000"/>
              </a:lnSpc>
              <a:buFont typeface="Wingdings" panose="05000000000000000000" pitchFamily="2" charset="2"/>
              <a:buChar char="§"/>
            </a:pPr>
            <a:r>
              <a:rPr lang="es-CO" sz="2000" dirty="0">
                <a:solidFill>
                  <a:srgbClr val="182F58"/>
                </a:solidFill>
                <a:latin typeface="Ancizar Sans" panose="020B0602040300000003" pitchFamily="34" charset="0"/>
                <a:cs typeface="Ancizar Serif"/>
              </a:rPr>
              <a:t>Trabajo de grado.</a:t>
            </a:r>
          </a:p>
          <a:p>
            <a:pPr marL="380990" indent="-380990" algn="just">
              <a:lnSpc>
                <a:spcPct val="110000"/>
              </a:lnSpc>
              <a:buFont typeface="Wingdings" panose="05000000000000000000" pitchFamily="2" charset="2"/>
              <a:buChar char="§"/>
            </a:pPr>
            <a:r>
              <a:rPr lang="es-CO" sz="2000" dirty="0">
                <a:solidFill>
                  <a:srgbClr val="182F58"/>
                </a:solidFill>
                <a:latin typeface="Ancizar Sans" panose="020B0602040300000003" pitchFamily="34" charset="0"/>
                <a:cs typeface="Ancizar Serif"/>
              </a:rPr>
              <a:t>Rotación médica.</a:t>
            </a:r>
          </a:p>
          <a:p>
            <a:pPr marL="380990" indent="-380990" algn="just">
              <a:lnSpc>
                <a:spcPct val="110000"/>
              </a:lnSpc>
              <a:buFont typeface="Wingdings" panose="05000000000000000000" pitchFamily="2" charset="2"/>
              <a:buChar char="§"/>
            </a:pPr>
            <a:endParaRPr lang="es-CO" sz="2000" dirty="0">
              <a:solidFill>
                <a:srgbClr val="182F58"/>
              </a:solidFill>
              <a:latin typeface="Ancizar Sans" panose="020B0602040300000003" pitchFamily="34" charset="0"/>
              <a:cs typeface="Ancizar Serif"/>
            </a:endParaRPr>
          </a:p>
          <a:p>
            <a:pPr algn="just">
              <a:lnSpc>
                <a:spcPct val="110000"/>
              </a:lnSpc>
            </a:pPr>
            <a:r>
              <a:rPr lang="es-CO" sz="2000" dirty="0">
                <a:solidFill>
                  <a:srgbClr val="182F58"/>
                </a:solidFill>
                <a:latin typeface="Ancizar Sans" panose="020B0602040300000003" pitchFamily="34" charset="0"/>
                <a:cs typeface="Ancizar Serif"/>
              </a:rPr>
              <a:t>Más información:</a:t>
            </a:r>
          </a:p>
          <a:p>
            <a:pPr marL="380990" indent="-380990" algn="just">
              <a:lnSpc>
                <a:spcPct val="110000"/>
              </a:lnSpc>
              <a:buFont typeface="Wingdings" panose="05000000000000000000" pitchFamily="2" charset="2"/>
              <a:buChar char="§"/>
            </a:pPr>
            <a:endParaRPr lang="es-CO" sz="2000" dirty="0">
              <a:solidFill>
                <a:srgbClr val="182F58"/>
              </a:solidFill>
              <a:latin typeface="Ancizar Sans" panose="020B0602040300000003" pitchFamily="34" charset="0"/>
              <a:cs typeface="Ancizar Serif"/>
            </a:endParaRPr>
          </a:p>
          <a:p>
            <a:pPr algn="just">
              <a:lnSpc>
                <a:spcPct val="110000"/>
              </a:lnSpc>
            </a:pPr>
            <a:r>
              <a:rPr lang="es-ES" sz="2000" dirty="0">
                <a:solidFill>
                  <a:srgbClr val="182F58"/>
                </a:solidFill>
                <a:latin typeface="Ancizar Sans" panose="020B0602040300000003" pitchFamily="34" charset="0"/>
                <a:cs typeface="Ancizar Serif"/>
                <a:hlinkClick r:id="rId5"/>
              </a:rPr>
              <a:t>Movilidad Académica Estudiantil Saliente </a:t>
            </a:r>
            <a:endParaRPr lang="es-ES" sz="2000" dirty="0">
              <a:solidFill>
                <a:srgbClr val="182F58"/>
              </a:solidFill>
              <a:latin typeface="Ancizar Sans" panose="020B0602040300000003" pitchFamily="34" charset="0"/>
              <a:cs typeface="Ancizar Serif"/>
            </a:endParaRPr>
          </a:p>
        </p:txBody>
      </p:sp>
      <p:sp>
        <p:nvSpPr>
          <p:cNvPr id="15" name="CuadroTexto 14"/>
          <p:cNvSpPr txBox="1"/>
          <p:nvPr/>
        </p:nvSpPr>
        <p:spPr>
          <a:xfrm>
            <a:off x="6611552" y="1355511"/>
            <a:ext cx="3887624" cy="4708981"/>
          </a:xfrm>
          <a:prstGeom prst="rect">
            <a:avLst/>
          </a:prstGeom>
          <a:noFill/>
        </p:spPr>
        <p:txBody>
          <a:bodyPr wrap="square" rtlCol="0">
            <a:spAutoFit/>
          </a:bodyPr>
          <a:lstStyle/>
          <a:p>
            <a:pPr algn="just"/>
            <a:r>
              <a:rPr lang="es-ES" sz="2000" dirty="0">
                <a:solidFill>
                  <a:srgbClr val="182F58"/>
                </a:solidFill>
                <a:latin typeface="Ancizar Sans" panose="020B0602040300000003" pitchFamily="34" charset="0"/>
                <a:cs typeface="Ancizar Serif"/>
              </a:rPr>
              <a:t>Normativa vigente para el proceso</a:t>
            </a:r>
          </a:p>
          <a:p>
            <a:pPr algn="just"/>
            <a:r>
              <a:rPr lang="es-ES" sz="2000" dirty="0">
                <a:solidFill>
                  <a:srgbClr val="182F58"/>
                </a:solidFill>
                <a:latin typeface="Ancizar Sans" panose="020B0602040300000003" pitchFamily="34" charset="0"/>
                <a:cs typeface="Ancizar Serif"/>
              </a:rPr>
              <a:t>La movilidad académica estudiantil saliente está reglamentada por las siguientes normas:</a:t>
            </a:r>
            <a:br>
              <a:rPr lang="es-ES" sz="2000" dirty="0">
                <a:solidFill>
                  <a:srgbClr val="182F58"/>
                </a:solidFill>
                <a:latin typeface="Ancizar Sans" panose="020B0602040300000003" pitchFamily="34" charset="0"/>
                <a:cs typeface="Ancizar Serif"/>
              </a:rPr>
            </a:br>
            <a:endParaRPr lang="es-ES" sz="2000" dirty="0">
              <a:solidFill>
                <a:srgbClr val="182F58"/>
              </a:solidFill>
              <a:latin typeface="Ancizar Sans" panose="020B0602040300000003" pitchFamily="34" charset="0"/>
              <a:cs typeface="Ancizar Serif"/>
            </a:endParaRPr>
          </a:p>
          <a:p>
            <a:pPr marL="380990" indent="-380990" algn="just">
              <a:buFont typeface="Arial" panose="020B0604020202020204" pitchFamily="34" charset="0"/>
              <a:buChar char="•"/>
            </a:pPr>
            <a:r>
              <a:rPr lang="es-ES" sz="2000" dirty="0">
                <a:solidFill>
                  <a:srgbClr val="182F58"/>
                </a:solidFill>
                <a:latin typeface="Ancizar Sans" panose="020B0602040300000003" pitchFamily="34" charset="0"/>
                <a:cs typeface="Ancizar Serif"/>
                <a:hlinkClick r:id="rId6"/>
              </a:rPr>
              <a:t>Resolución 105 de 2017 de la Vicerrectoría Académica</a:t>
            </a:r>
            <a:br>
              <a:rPr lang="es-ES" sz="2000" dirty="0">
                <a:solidFill>
                  <a:srgbClr val="182F58"/>
                </a:solidFill>
                <a:latin typeface="Ancizar Sans" panose="020B0602040300000003" pitchFamily="34" charset="0"/>
                <a:cs typeface="Ancizar Serif"/>
                <a:hlinkClick r:id="rId6"/>
              </a:rPr>
            </a:br>
            <a:endParaRPr lang="es-ES" sz="2000" dirty="0">
              <a:solidFill>
                <a:srgbClr val="182F58"/>
              </a:solidFill>
              <a:latin typeface="Ancizar Sans" panose="020B0602040300000003" pitchFamily="34" charset="0"/>
              <a:cs typeface="Ancizar Serif"/>
            </a:endParaRPr>
          </a:p>
          <a:p>
            <a:pPr marL="380990" indent="-380990" algn="just">
              <a:buFont typeface="Arial" panose="020B0604020202020204" pitchFamily="34" charset="0"/>
              <a:buChar char="•"/>
            </a:pPr>
            <a:r>
              <a:rPr lang="es-ES" sz="2000" dirty="0">
                <a:solidFill>
                  <a:srgbClr val="182F58"/>
                </a:solidFill>
                <a:latin typeface="Ancizar Sans" panose="020B0602040300000003" pitchFamily="34" charset="0"/>
                <a:cs typeface="Ancizar Serif"/>
                <a:hlinkClick r:id="rId7"/>
              </a:rPr>
              <a:t>Acuerdo 011 de 2011 del Consejo Superior Universitario</a:t>
            </a:r>
            <a:endParaRPr lang="es-ES" sz="2000" dirty="0">
              <a:solidFill>
                <a:srgbClr val="182F58"/>
              </a:solidFill>
              <a:latin typeface="Ancizar Sans" panose="020B0602040300000003" pitchFamily="34" charset="0"/>
              <a:cs typeface="Ancizar Serif"/>
            </a:endParaRPr>
          </a:p>
          <a:p>
            <a:pPr marL="380990" indent="-380990" algn="just">
              <a:buFont typeface="Arial" panose="020B0604020202020204" pitchFamily="34" charset="0"/>
              <a:buChar char="•"/>
            </a:pPr>
            <a:endParaRPr lang="es-ES" sz="2000" dirty="0">
              <a:solidFill>
                <a:srgbClr val="182F58"/>
              </a:solidFill>
              <a:latin typeface="Ancizar Sans" panose="020B0602040300000003" pitchFamily="34" charset="0"/>
              <a:cs typeface="Ancizar Serif"/>
            </a:endParaRPr>
          </a:p>
          <a:p>
            <a:pPr marL="380990" indent="-380990" algn="just">
              <a:buFont typeface="Arial" panose="020B0604020202020204" pitchFamily="34" charset="0"/>
              <a:buChar char="•"/>
            </a:pPr>
            <a:r>
              <a:rPr lang="es-ES" sz="2000" dirty="0">
                <a:solidFill>
                  <a:srgbClr val="182F58"/>
                </a:solidFill>
                <a:latin typeface="Ancizar Sans" panose="020B0602040300000003" pitchFamily="34" charset="0"/>
                <a:cs typeface="Ancizar Serif"/>
                <a:hlinkClick r:id="rId8"/>
              </a:rPr>
              <a:t>Acuerdo 008 de 15 de Abril de 2008 del Consejo Superior Universitario - Estatuto Estudiantil</a:t>
            </a:r>
            <a:endParaRPr lang="es-ES" sz="2000" dirty="0">
              <a:solidFill>
                <a:srgbClr val="182F58"/>
              </a:solidFill>
              <a:latin typeface="Ancizar Sans" panose="020B0602040300000003" pitchFamily="34" charset="0"/>
              <a:cs typeface="Ancizar Serif"/>
            </a:endParaRPr>
          </a:p>
        </p:txBody>
      </p:sp>
    </p:spTree>
    <p:extLst>
      <p:ext uri="{BB962C8B-B14F-4D97-AF65-F5344CB8AC3E}">
        <p14:creationId xmlns:p14="http://schemas.microsoft.com/office/powerpoint/2010/main" val="4032506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06EF23D-6644-4A60-8729-D8A6FBF8E8B5}"/>
              </a:ext>
            </a:extLst>
          </p:cNvPr>
          <p:cNvSpPr/>
          <p:nvPr/>
        </p:nvSpPr>
        <p:spPr>
          <a:xfrm>
            <a:off x="-1588" y="6088504"/>
            <a:ext cx="12191999" cy="769496"/>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sp>
        <p:nvSpPr>
          <p:cNvPr id="11" name="Título 1"/>
          <p:cNvSpPr txBox="1">
            <a:spLocks/>
          </p:cNvSpPr>
          <p:nvPr/>
        </p:nvSpPr>
        <p:spPr>
          <a:xfrm>
            <a:off x="477376" y="188321"/>
            <a:ext cx="6609811" cy="578921"/>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b="1" dirty="0">
                <a:solidFill>
                  <a:srgbClr val="172B7E"/>
                </a:solidFill>
                <a:latin typeface="Ancizar Sans" panose="020B0602040300000003" pitchFamily="34" charset="0"/>
                <a:cs typeface="Ancizar Sans Extrabold"/>
              </a:rPr>
              <a:t>TRÁMITES DE CONVENIOS POR ESTUDIANTE</a:t>
            </a:r>
          </a:p>
        </p:txBody>
      </p:sp>
      <p:sp>
        <p:nvSpPr>
          <p:cNvPr id="12" name="Título 1"/>
          <p:cNvSpPr txBox="1">
            <a:spLocks/>
          </p:cNvSpPr>
          <p:nvPr/>
        </p:nvSpPr>
        <p:spPr>
          <a:xfrm>
            <a:off x="477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spc="300" dirty="0">
                <a:solidFill>
                  <a:schemeClr val="accent3">
                    <a:lumMod val="75000"/>
                  </a:schemeClr>
                </a:solidFill>
                <a:latin typeface="Ancizar Sans" panose="020B0602040300000003" pitchFamily="34" charset="0"/>
                <a:cs typeface="Ancizar Serif"/>
              </a:rPr>
              <a:t>ÁREA CURRICULAR EN INGENIERÍA CIVIL Y AGRÍCOLA </a:t>
            </a:r>
            <a:endParaRPr lang="es-ES" sz="1400" spc="300" dirty="0">
              <a:solidFill>
                <a:schemeClr val="accent3">
                  <a:lumMod val="75000"/>
                </a:schemeClr>
              </a:solidFill>
              <a:latin typeface="Ancizar Sans" panose="020B0602040300000003" pitchFamily="34" charset="0"/>
              <a:cs typeface="Ancizar Serif"/>
            </a:endParaRPr>
          </a:p>
        </p:txBody>
      </p:sp>
      <p:grpSp>
        <p:nvGrpSpPr>
          <p:cNvPr id="17" name="Grupo 16"/>
          <p:cNvGrpSpPr/>
          <p:nvPr/>
        </p:nvGrpSpPr>
        <p:grpSpPr>
          <a:xfrm>
            <a:off x="98906" y="6201930"/>
            <a:ext cx="11943697" cy="611358"/>
            <a:chOff x="74179" y="4651450"/>
            <a:chExt cx="8957773" cy="458519"/>
          </a:xfrm>
        </p:grpSpPr>
        <p:sp>
          <p:nvSpPr>
            <p:cNvPr id="19" name="CuadroTexto 18">
              <a:extLst>
                <a:ext uri="{FF2B5EF4-FFF2-40B4-BE49-F238E27FC236}">
                  <a16:creationId xmlns:a16="http://schemas.microsoft.com/office/drawing/2014/main" id="{ADB0B6C3-4F09-47EB-8C35-3B5EA51BE8B5}"/>
                </a:ext>
              </a:extLst>
            </p:cNvPr>
            <p:cNvSpPr txBox="1"/>
            <p:nvPr/>
          </p:nvSpPr>
          <p:spPr>
            <a:xfrm>
              <a:off x="74179" y="4651450"/>
              <a:ext cx="3152563" cy="438726"/>
            </a:xfrm>
            <a:prstGeom prst="rect">
              <a:avLst/>
            </a:prstGeom>
            <a:noFill/>
          </p:spPr>
          <p:txBody>
            <a:bodyPr wrap="square" rtlCol="0">
              <a:spAutoFit/>
            </a:bodyPr>
            <a:lstStyle/>
            <a:p>
              <a:r>
                <a:rPr lang="es-CO" sz="1067" i="1" dirty="0">
                  <a:solidFill>
                    <a:srgbClr val="F2E6CC"/>
                  </a:solidFill>
                  <a:latin typeface="Ancizar Sans" panose="020B0602040300000003" pitchFamily="34" charset="0"/>
                </a:rPr>
                <a:t>Área Curricular de Ingeniería Civil y Agrícola </a:t>
              </a:r>
            </a:p>
            <a:p>
              <a:r>
                <a:rPr lang="es-CO" sz="1067" i="1" dirty="0">
                  <a:solidFill>
                    <a:srgbClr val="F2E6CC"/>
                  </a:solidFill>
                  <a:latin typeface="Ancizar Sans" panose="020B0602040300000003" pitchFamily="34" charset="0"/>
                </a:rPr>
                <a:t>Facultad de Ingeniería</a:t>
              </a:r>
              <a:endParaRPr lang="en-US" sz="1067" i="1" dirty="0">
                <a:solidFill>
                  <a:srgbClr val="F2E6CC"/>
                </a:solidFill>
                <a:latin typeface="Ancizar Sans" panose="020B0602040300000003" pitchFamily="34" charset="0"/>
              </a:endParaRPr>
            </a:p>
            <a:p>
              <a:r>
                <a:rPr lang="es-CO" sz="1067" i="1" dirty="0">
                  <a:solidFill>
                    <a:srgbClr val="F2E6CC"/>
                  </a:solidFill>
                  <a:latin typeface="Ancizar Sans" panose="020B0602040300000003" pitchFamily="34" charset="0"/>
                </a:rPr>
                <a:t>Sede Bogotá</a:t>
              </a:r>
            </a:p>
          </p:txBody>
        </p:sp>
        <p:pic>
          <p:nvPicPr>
            <p:cNvPr id="20" name="Imagen 19">
              <a:extLst>
                <a:ext uri="{FF2B5EF4-FFF2-40B4-BE49-F238E27FC236}">
                  <a16:creationId xmlns:a16="http://schemas.microsoft.com/office/drawing/2014/main" id="{532B6C1A-3B70-4B20-ABC0-994782866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4654" y="4706018"/>
              <a:ext cx="1461846" cy="375016"/>
            </a:xfrm>
            <a:prstGeom prst="rect">
              <a:avLst/>
            </a:prstGeom>
          </p:spPr>
        </p:pic>
        <p:cxnSp>
          <p:nvCxnSpPr>
            <p:cNvPr id="21" name="Conector recto 20">
              <a:extLst>
                <a:ext uri="{FF2B5EF4-FFF2-40B4-BE49-F238E27FC236}">
                  <a16:creationId xmlns:a16="http://schemas.microsoft.com/office/drawing/2014/main" id="{06D67FD9-63C8-4B22-A6C3-CFB5C4FA4395}"/>
                </a:ext>
              </a:extLst>
            </p:cNvPr>
            <p:cNvCxnSpPr>
              <a:cxnSpLocks/>
            </p:cNvCxnSpPr>
            <p:nvPr/>
          </p:nvCxnSpPr>
          <p:spPr>
            <a:xfrm>
              <a:off x="7874382" y="4730750"/>
              <a:ext cx="1" cy="303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EB67DCEE-FF5C-4685-8534-11E59A7B81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430" y="4654595"/>
              <a:ext cx="1045522" cy="455374"/>
            </a:xfrm>
            <a:prstGeom prst="rect">
              <a:avLst/>
            </a:prstGeom>
          </p:spPr>
        </p:pic>
      </p:grpSp>
      <p:sp>
        <p:nvSpPr>
          <p:cNvPr id="14" name="CuadroTexto 13"/>
          <p:cNvSpPr txBox="1"/>
          <p:nvPr/>
        </p:nvSpPr>
        <p:spPr>
          <a:xfrm>
            <a:off x="1099847" y="983869"/>
            <a:ext cx="9989128" cy="1698607"/>
          </a:xfrm>
          <a:prstGeom prst="rect">
            <a:avLst/>
          </a:prstGeom>
          <a:noFill/>
        </p:spPr>
        <p:txBody>
          <a:bodyPr wrap="square" rtlCol="0">
            <a:spAutoFit/>
          </a:bodyPr>
          <a:lstStyle/>
          <a:p>
            <a:pPr algn="ctr">
              <a:lnSpc>
                <a:spcPct val="110000"/>
              </a:lnSpc>
            </a:pPr>
            <a:r>
              <a:rPr lang="es-CO" sz="2400" dirty="0">
                <a:solidFill>
                  <a:srgbClr val="182F58"/>
                </a:solidFill>
                <a:latin typeface="Ancizar Sans" panose="020B0602040300000003" pitchFamily="34" charset="0"/>
                <a:cs typeface="Ancizar Serif"/>
              </a:rPr>
              <a:t>Visita la página del PRI para conocer más información: </a:t>
            </a:r>
            <a:r>
              <a:rPr lang="es-CO" sz="2400" dirty="0">
                <a:solidFill>
                  <a:srgbClr val="182F58"/>
                </a:solidFill>
                <a:latin typeface="Ancizar Sans" panose="020B0602040300000003" pitchFamily="34" charset="0"/>
                <a:cs typeface="Ancizar Serif"/>
                <a:hlinkClick r:id="rId4"/>
              </a:rPr>
              <a:t>Programa de Relaciones Internacionales - PRI</a:t>
            </a:r>
            <a:endParaRPr lang="es-CO" sz="2400" dirty="0">
              <a:solidFill>
                <a:srgbClr val="182F58"/>
              </a:solidFill>
              <a:latin typeface="Ancizar Sans" panose="020B0602040300000003" pitchFamily="34" charset="0"/>
              <a:cs typeface="Ancizar Serif"/>
            </a:endParaRPr>
          </a:p>
          <a:p>
            <a:pPr algn="ctr">
              <a:lnSpc>
                <a:spcPct val="110000"/>
              </a:lnSpc>
            </a:pPr>
            <a:endParaRPr lang="es-CO" sz="2400" dirty="0">
              <a:solidFill>
                <a:srgbClr val="182F58"/>
              </a:solidFill>
              <a:latin typeface="Ancizar Sans" panose="020B0602040300000003" pitchFamily="34" charset="0"/>
              <a:cs typeface="Ancizar Serif"/>
            </a:endParaRPr>
          </a:p>
          <a:p>
            <a:pPr algn="ctr">
              <a:lnSpc>
                <a:spcPct val="110000"/>
              </a:lnSpc>
            </a:pPr>
            <a:r>
              <a:rPr lang="es-ES" sz="2400" dirty="0">
                <a:solidFill>
                  <a:srgbClr val="182F58"/>
                </a:solidFill>
                <a:latin typeface="Ancizar Sans" panose="020B0602040300000003" pitchFamily="34" charset="0"/>
                <a:cs typeface="Ancizar Serif"/>
                <a:hlinkClick r:id="rId5"/>
              </a:rPr>
              <a:t>Programa de Relaciones Internacionales – PRI </a:t>
            </a:r>
            <a:endParaRPr lang="es-ES" sz="2400" dirty="0">
              <a:solidFill>
                <a:srgbClr val="182F58"/>
              </a:solidFill>
              <a:latin typeface="Ancizar Sans" panose="020B0602040300000003" pitchFamily="34" charset="0"/>
              <a:cs typeface="Ancizar Serif"/>
            </a:endParaRPr>
          </a:p>
        </p:txBody>
      </p:sp>
      <p:pic>
        <p:nvPicPr>
          <p:cNvPr id="2" name="Imagen 1"/>
          <p:cNvPicPr>
            <a:picLocks noChangeAspect="1"/>
          </p:cNvPicPr>
          <p:nvPr/>
        </p:nvPicPr>
        <p:blipFill>
          <a:blip r:embed="rId6"/>
          <a:stretch>
            <a:fillRect/>
          </a:stretch>
        </p:blipFill>
        <p:spPr>
          <a:xfrm>
            <a:off x="236287" y="1571951"/>
            <a:ext cx="3928652" cy="4295331"/>
          </a:xfrm>
          <a:prstGeom prst="rect">
            <a:avLst/>
          </a:prstGeom>
        </p:spPr>
      </p:pic>
      <p:pic>
        <p:nvPicPr>
          <p:cNvPr id="4" name="Imagen 3"/>
          <p:cNvPicPr>
            <a:picLocks noChangeAspect="1"/>
          </p:cNvPicPr>
          <p:nvPr/>
        </p:nvPicPr>
        <p:blipFill>
          <a:blip r:embed="rId7"/>
          <a:stretch>
            <a:fillRect/>
          </a:stretch>
        </p:blipFill>
        <p:spPr>
          <a:xfrm>
            <a:off x="4164939" y="1577897"/>
            <a:ext cx="4358120" cy="4397791"/>
          </a:xfrm>
          <a:prstGeom prst="rect">
            <a:avLst/>
          </a:prstGeom>
        </p:spPr>
      </p:pic>
      <p:pic>
        <p:nvPicPr>
          <p:cNvPr id="5" name="Imagen 4"/>
          <p:cNvPicPr>
            <a:picLocks noChangeAspect="1"/>
          </p:cNvPicPr>
          <p:nvPr/>
        </p:nvPicPr>
        <p:blipFill>
          <a:blip r:embed="rId8"/>
          <a:stretch>
            <a:fillRect/>
          </a:stretch>
        </p:blipFill>
        <p:spPr>
          <a:xfrm>
            <a:off x="8451638" y="1571951"/>
            <a:ext cx="3590965" cy="4383480"/>
          </a:xfrm>
          <a:prstGeom prst="rect">
            <a:avLst/>
          </a:prstGeom>
        </p:spPr>
      </p:pic>
      <p:sp>
        <p:nvSpPr>
          <p:cNvPr id="15" name="Título 1"/>
          <p:cNvSpPr txBox="1">
            <a:spLocks/>
          </p:cNvSpPr>
          <p:nvPr/>
        </p:nvSpPr>
        <p:spPr>
          <a:xfrm>
            <a:off x="9408410" y="5617510"/>
            <a:ext cx="3361129" cy="675844"/>
          </a:xfrm>
          <a:prstGeom prst="rect">
            <a:avLst/>
          </a:prstGeom>
        </p:spPr>
        <p:txBody>
          <a:bodyPr vert="horz" lIns="121920" tIns="60960" rIns="121920" bIns="6096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200" dirty="0">
                <a:solidFill>
                  <a:schemeClr val="tx1">
                    <a:lumMod val="65000"/>
                    <a:lumOff val="35000"/>
                  </a:schemeClr>
                </a:solidFill>
                <a:latin typeface="Ancizar Sans"/>
                <a:cs typeface="Ancizar Sans"/>
              </a:rPr>
              <a:t>Fuente</a:t>
            </a:r>
            <a:r>
              <a:rPr lang="es-ES" sz="1200" dirty="0">
                <a:solidFill>
                  <a:schemeClr val="tx1">
                    <a:lumMod val="65000"/>
                    <a:lumOff val="35000"/>
                  </a:schemeClr>
                </a:solidFill>
                <a:latin typeface="Ancizar Sans"/>
                <a:cs typeface="Ancizar Sans"/>
                <a:hlinkClick r:id="rId9"/>
              </a:rPr>
              <a:t>: https://ingenieria.unal.edu.co/pri/</a:t>
            </a:r>
            <a:r>
              <a:rPr lang="es-ES" sz="1200" dirty="0">
                <a:latin typeface="Ancizar Sans" panose="020B0602040300000003" pitchFamily="34" charset="0"/>
                <a:hlinkClick r:id="rId9"/>
              </a:rPr>
              <a:t> </a:t>
            </a:r>
            <a:endParaRPr lang="es-ES" sz="1200" dirty="0">
              <a:latin typeface="Ancizar Sans" panose="020B0602040300000003" pitchFamily="34" charset="0"/>
            </a:endParaRPr>
          </a:p>
        </p:txBody>
      </p:sp>
    </p:spTree>
    <p:extLst>
      <p:ext uri="{BB962C8B-B14F-4D97-AF65-F5344CB8AC3E}">
        <p14:creationId xmlns:p14="http://schemas.microsoft.com/office/powerpoint/2010/main" val="193645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ngenieria.unal.edu.co/pri/images/Infografias/Info-PRi-Mund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86" y="762870"/>
            <a:ext cx="6378897" cy="5582252"/>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D06EF23D-6644-4A60-8729-D8A6FBF8E8B5}"/>
              </a:ext>
            </a:extLst>
          </p:cNvPr>
          <p:cNvSpPr/>
          <p:nvPr/>
        </p:nvSpPr>
        <p:spPr>
          <a:xfrm>
            <a:off x="-1588" y="6088504"/>
            <a:ext cx="12191999" cy="769496"/>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sp>
        <p:nvSpPr>
          <p:cNvPr id="11" name="Título 1"/>
          <p:cNvSpPr txBox="1">
            <a:spLocks/>
          </p:cNvSpPr>
          <p:nvPr/>
        </p:nvSpPr>
        <p:spPr>
          <a:xfrm>
            <a:off x="477376" y="188321"/>
            <a:ext cx="9525605" cy="578921"/>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b="1" dirty="0">
                <a:solidFill>
                  <a:srgbClr val="172B7E"/>
                </a:solidFill>
                <a:latin typeface="Ancizar Sans" panose="020B0602040300000003" pitchFamily="34" charset="0"/>
                <a:cs typeface="Ancizar Sans Extrabold"/>
              </a:rPr>
              <a:t>PROGRAMA DE RELACIONES INTERNACIONALES (PRI) – MOVILIDAD SALIENTE</a:t>
            </a:r>
          </a:p>
        </p:txBody>
      </p:sp>
      <p:sp>
        <p:nvSpPr>
          <p:cNvPr id="12" name="Título 1"/>
          <p:cNvSpPr txBox="1">
            <a:spLocks/>
          </p:cNvSpPr>
          <p:nvPr/>
        </p:nvSpPr>
        <p:spPr>
          <a:xfrm>
            <a:off x="477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spc="300" dirty="0">
                <a:solidFill>
                  <a:schemeClr val="accent3">
                    <a:lumMod val="75000"/>
                  </a:schemeClr>
                </a:solidFill>
                <a:latin typeface="Ancizar Sans" panose="020B0602040300000003" pitchFamily="34" charset="0"/>
                <a:cs typeface="Ancizar Serif"/>
              </a:rPr>
              <a:t>ÁREA CURRICULAR EN INGENIERÍA CIVIL Y AGRÍCOLA </a:t>
            </a:r>
            <a:endParaRPr lang="es-ES" sz="1400" spc="300" dirty="0">
              <a:solidFill>
                <a:schemeClr val="accent3">
                  <a:lumMod val="75000"/>
                </a:schemeClr>
              </a:solidFill>
              <a:latin typeface="Ancizar Sans" panose="020B0602040300000003" pitchFamily="34" charset="0"/>
              <a:cs typeface="Ancizar Serif"/>
            </a:endParaRPr>
          </a:p>
        </p:txBody>
      </p:sp>
      <p:grpSp>
        <p:nvGrpSpPr>
          <p:cNvPr id="17" name="Grupo 16"/>
          <p:cNvGrpSpPr/>
          <p:nvPr/>
        </p:nvGrpSpPr>
        <p:grpSpPr>
          <a:xfrm>
            <a:off x="98906" y="6201930"/>
            <a:ext cx="11943697" cy="611358"/>
            <a:chOff x="74179" y="4651450"/>
            <a:chExt cx="8957773" cy="458519"/>
          </a:xfrm>
        </p:grpSpPr>
        <p:sp>
          <p:nvSpPr>
            <p:cNvPr id="19" name="CuadroTexto 18">
              <a:extLst>
                <a:ext uri="{FF2B5EF4-FFF2-40B4-BE49-F238E27FC236}">
                  <a16:creationId xmlns:a16="http://schemas.microsoft.com/office/drawing/2014/main" id="{ADB0B6C3-4F09-47EB-8C35-3B5EA51BE8B5}"/>
                </a:ext>
              </a:extLst>
            </p:cNvPr>
            <p:cNvSpPr txBox="1"/>
            <p:nvPr/>
          </p:nvSpPr>
          <p:spPr>
            <a:xfrm>
              <a:off x="74179" y="4651450"/>
              <a:ext cx="3152563" cy="438726"/>
            </a:xfrm>
            <a:prstGeom prst="rect">
              <a:avLst/>
            </a:prstGeom>
            <a:noFill/>
          </p:spPr>
          <p:txBody>
            <a:bodyPr wrap="square" rtlCol="0">
              <a:spAutoFit/>
            </a:bodyPr>
            <a:lstStyle/>
            <a:p>
              <a:r>
                <a:rPr lang="es-CO" sz="1067" i="1" dirty="0">
                  <a:solidFill>
                    <a:srgbClr val="F2E6CC"/>
                  </a:solidFill>
                  <a:latin typeface="Ancizar Sans" panose="020B0602040300000003" pitchFamily="34" charset="0"/>
                </a:rPr>
                <a:t>Área Curricular de Ingeniería Civil y Agrícola </a:t>
              </a:r>
            </a:p>
            <a:p>
              <a:r>
                <a:rPr lang="es-CO" sz="1067" i="1" dirty="0">
                  <a:solidFill>
                    <a:srgbClr val="F2E6CC"/>
                  </a:solidFill>
                  <a:latin typeface="Ancizar Sans" panose="020B0602040300000003" pitchFamily="34" charset="0"/>
                </a:rPr>
                <a:t>Facultad de Ingeniería</a:t>
              </a:r>
              <a:endParaRPr lang="en-US" sz="1067" i="1" dirty="0">
                <a:solidFill>
                  <a:srgbClr val="F2E6CC"/>
                </a:solidFill>
                <a:latin typeface="Ancizar Sans" panose="020B0602040300000003" pitchFamily="34" charset="0"/>
              </a:endParaRPr>
            </a:p>
            <a:p>
              <a:r>
                <a:rPr lang="es-CO" sz="1067" i="1" dirty="0">
                  <a:solidFill>
                    <a:srgbClr val="F2E6CC"/>
                  </a:solidFill>
                  <a:latin typeface="Ancizar Sans" panose="020B0602040300000003" pitchFamily="34" charset="0"/>
                </a:rPr>
                <a:t>Sede Bogotá</a:t>
              </a:r>
            </a:p>
          </p:txBody>
        </p:sp>
        <p:pic>
          <p:nvPicPr>
            <p:cNvPr id="20" name="Imagen 19">
              <a:extLst>
                <a:ext uri="{FF2B5EF4-FFF2-40B4-BE49-F238E27FC236}">
                  <a16:creationId xmlns:a16="http://schemas.microsoft.com/office/drawing/2014/main" id="{532B6C1A-3B70-4B20-ABC0-9947828665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4654" y="4706018"/>
              <a:ext cx="1461846" cy="375016"/>
            </a:xfrm>
            <a:prstGeom prst="rect">
              <a:avLst/>
            </a:prstGeom>
          </p:spPr>
        </p:pic>
        <p:cxnSp>
          <p:nvCxnSpPr>
            <p:cNvPr id="21" name="Conector recto 20">
              <a:extLst>
                <a:ext uri="{FF2B5EF4-FFF2-40B4-BE49-F238E27FC236}">
                  <a16:creationId xmlns:a16="http://schemas.microsoft.com/office/drawing/2014/main" id="{06D67FD9-63C8-4B22-A6C3-CFB5C4FA4395}"/>
                </a:ext>
              </a:extLst>
            </p:cNvPr>
            <p:cNvCxnSpPr>
              <a:cxnSpLocks/>
            </p:cNvCxnSpPr>
            <p:nvPr/>
          </p:nvCxnSpPr>
          <p:spPr>
            <a:xfrm>
              <a:off x="7874382" y="4730750"/>
              <a:ext cx="1" cy="303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EB67DCEE-FF5C-4685-8534-11E59A7B81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6430" y="4654595"/>
              <a:ext cx="1045522" cy="455374"/>
            </a:xfrm>
            <a:prstGeom prst="rect">
              <a:avLst/>
            </a:prstGeom>
          </p:spPr>
        </p:pic>
      </p:grpSp>
      <p:pic>
        <p:nvPicPr>
          <p:cNvPr id="3076" name="Picture 4" descr="https://ingenieria.unal.edu.co/pri/images/Infografias/Info_PRI-Requisito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54738" y="683892"/>
            <a:ext cx="6699881" cy="5359905"/>
          </a:xfrm>
          <a:prstGeom prst="rect">
            <a:avLst/>
          </a:prstGeom>
          <a:noFill/>
          <a:extLst>
            <a:ext uri="{909E8E84-426E-40DD-AFC4-6F175D3DCCD1}">
              <a14:hiddenFill xmlns:a14="http://schemas.microsoft.com/office/drawing/2010/main">
                <a:solidFill>
                  <a:srgbClr val="FFFFFF"/>
                </a:solidFill>
              </a14:hiddenFill>
            </a:ext>
          </a:extLst>
        </p:spPr>
      </p:pic>
      <p:sp>
        <p:nvSpPr>
          <p:cNvPr id="13" name="Título 1"/>
          <p:cNvSpPr txBox="1">
            <a:spLocks/>
          </p:cNvSpPr>
          <p:nvPr/>
        </p:nvSpPr>
        <p:spPr>
          <a:xfrm>
            <a:off x="9254344" y="5485575"/>
            <a:ext cx="3361129" cy="675844"/>
          </a:xfrm>
          <a:prstGeom prst="rect">
            <a:avLst/>
          </a:prstGeom>
        </p:spPr>
        <p:txBody>
          <a:bodyPr vert="horz" lIns="121920" tIns="60960" rIns="121920" bIns="6096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200" dirty="0">
                <a:solidFill>
                  <a:schemeClr val="tx1">
                    <a:lumMod val="65000"/>
                    <a:lumOff val="35000"/>
                  </a:schemeClr>
                </a:solidFill>
                <a:latin typeface="Ancizar Sans"/>
                <a:cs typeface="Ancizar Sans"/>
              </a:rPr>
              <a:t>Fuente</a:t>
            </a:r>
            <a:r>
              <a:rPr lang="es-ES" sz="1200" dirty="0">
                <a:solidFill>
                  <a:schemeClr val="tx1">
                    <a:lumMod val="65000"/>
                    <a:lumOff val="35000"/>
                  </a:schemeClr>
                </a:solidFill>
                <a:latin typeface="Ancizar Sans"/>
                <a:cs typeface="Ancizar Sans"/>
                <a:hlinkClick r:id="rId7"/>
              </a:rPr>
              <a:t>: https://ingenieria.unal.edu.co/pri/</a:t>
            </a:r>
            <a:r>
              <a:rPr lang="es-ES" sz="1200" dirty="0">
                <a:latin typeface="Ancizar Sans" panose="020B0602040300000003" pitchFamily="34" charset="0"/>
                <a:hlinkClick r:id="rId7"/>
              </a:rPr>
              <a:t> </a:t>
            </a:r>
            <a:endParaRPr lang="es-ES" sz="1200" dirty="0">
              <a:latin typeface="Ancizar Sans" panose="020B0602040300000003" pitchFamily="34" charset="0"/>
            </a:endParaRPr>
          </a:p>
        </p:txBody>
      </p:sp>
    </p:spTree>
    <p:extLst>
      <p:ext uri="{BB962C8B-B14F-4D97-AF65-F5344CB8AC3E}">
        <p14:creationId xmlns:p14="http://schemas.microsoft.com/office/powerpoint/2010/main" val="3648063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06EF23D-6644-4A60-8729-D8A6FBF8E8B5}"/>
              </a:ext>
            </a:extLst>
          </p:cNvPr>
          <p:cNvSpPr/>
          <p:nvPr/>
        </p:nvSpPr>
        <p:spPr>
          <a:xfrm>
            <a:off x="-1588" y="6088504"/>
            <a:ext cx="12191999" cy="769496"/>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sp>
        <p:nvSpPr>
          <p:cNvPr id="11" name="Título 1"/>
          <p:cNvSpPr txBox="1">
            <a:spLocks/>
          </p:cNvSpPr>
          <p:nvPr/>
        </p:nvSpPr>
        <p:spPr>
          <a:xfrm>
            <a:off x="477375" y="188321"/>
            <a:ext cx="10330324" cy="578921"/>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b="1" dirty="0">
                <a:solidFill>
                  <a:srgbClr val="172B7E"/>
                </a:solidFill>
                <a:latin typeface="Ancizar Sans" panose="020B0602040300000003" pitchFamily="34" charset="0"/>
                <a:cs typeface="Ancizar Sans Extrabold"/>
              </a:rPr>
              <a:t>APOYOS ECONÓMICOS COMO PONENTE EN EVENTOS NACIONALES O INTERNACIONALES</a:t>
            </a:r>
          </a:p>
        </p:txBody>
      </p:sp>
      <p:sp>
        <p:nvSpPr>
          <p:cNvPr id="12" name="Título 1"/>
          <p:cNvSpPr txBox="1">
            <a:spLocks/>
          </p:cNvSpPr>
          <p:nvPr/>
        </p:nvSpPr>
        <p:spPr>
          <a:xfrm>
            <a:off x="477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spc="300" dirty="0">
                <a:solidFill>
                  <a:schemeClr val="accent3">
                    <a:lumMod val="75000"/>
                  </a:schemeClr>
                </a:solidFill>
                <a:latin typeface="Ancizar Sans" panose="020B0602040300000003" pitchFamily="34" charset="0"/>
                <a:cs typeface="Ancizar Serif"/>
              </a:rPr>
              <a:t>ÁREA CURRICULAR EN INGENIERÍA CIVIL Y AGRÍCOLA </a:t>
            </a:r>
            <a:endParaRPr lang="es-ES" sz="1400" spc="300" dirty="0">
              <a:solidFill>
                <a:schemeClr val="accent3">
                  <a:lumMod val="75000"/>
                </a:schemeClr>
              </a:solidFill>
              <a:latin typeface="Ancizar Sans" panose="020B0602040300000003" pitchFamily="34" charset="0"/>
              <a:cs typeface="Ancizar Serif"/>
            </a:endParaRPr>
          </a:p>
        </p:txBody>
      </p:sp>
      <p:grpSp>
        <p:nvGrpSpPr>
          <p:cNvPr id="17" name="Grupo 16"/>
          <p:cNvGrpSpPr/>
          <p:nvPr/>
        </p:nvGrpSpPr>
        <p:grpSpPr>
          <a:xfrm>
            <a:off x="98906" y="6201930"/>
            <a:ext cx="11943697" cy="611358"/>
            <a:chOff x="74179" y="4651450"/>
            <a:chExt cx="8957773" cy="458519"/>
          </a:xfrm>
        </p:grpSpPr>
        <p:sp>
          <p:nvSpPr>
            <p:cNvPr id="19" name="CuadroTexto 18">
              <a:extLst>
                <a:ext uri="{FF2B5EF4-FFF2-40B4-BE49-F238E27FC236}">
                  <a16:creationId xmlns:a16="http://schemas.microsoft.com/office/drawing/2014/main" id="{ADB0B6C3-4F09-47EB-8C35-3B5EA51BE8B5}"/>
                </a:ext>
              </a:extLst>
            </p:cNvPr>
            <p:cNvSpPr txBox="1"/>
            <p:nvPr/>
          </p:nvSpPr>
          <p:spPr>
            <a:xfrm>
              <a:off x="74179" y="4651450"/>
              <a:ext cx="3152563" cy="438726"/>
            </a:xfrm>
            <a:prstGeom prst="rect">
              <a:avLst/>
            </a:prstGeom>
            <a:noFill/>
          </p:spPr>
          <p:txBody>
            <a:bodyPr wrap="square" rtlCol="0">
              <a:spAutoFit/>
            </a:bodyPr>
            <a:lstStyle/>
            <a:p>
              <a:r>
                <a:rPr lang="es-CO" sz="1067" i="1" dirty="0">
                  <a:solidFill>
                    <a:srgbClr val="F2E6CC"/>
                  </a:solidFill>
                  <a:latin typeface="Ancizar Sans" panose="020B0602040300000003" pitchFamily="34" charset="0"/>
                </a:rPr>
                <a:t>Área Curricular de Ingeniería Civil y Agrícola </a:t>
              </a:r>
            </a:p>
            <a:p>
              <a:r>
                <a:rPr lang="es-CO" sz="1067" i="1" dirty="0">
                  <a:solidFill>
                    <a:srgbClr val="F2E6CC"/>
                  </a:solidFill>
                  <a:latin typeface="Ancizar Sans" panose="020B0602040300000003" pitchFamily="34" charset="0"/>
                </a:rPr>
                <a:t>Facultad de Ingeniería</a:t>
              </a:r>
              <a:endParaRPr lang="en-US" sz="1067" i="1" dirty="0">
                <a:solidFill>
                  <a:srgbClr val="F2E6CC"/>
                </a:solidFill>
                <a:latin typeface="Ancizar Sans" panose="020B0602040300000003" pitchFamily="34" charset="0"/>
              </a:endParaRPr>
            </a:p>
            <a:p>
              <a:r>
                <a:rPr lang="es-CO" sz="1067" i="1" dirty="0">
                  <a:solidFill>
                    <a:srgbClr val="F2E6CC"/>
                  </a:solidFill>
                  <a:latin typeface="Ancizar Sans" panose="020B0602040300000003" pitchFamily="34" charset="0"/>
                </a:rPr>
                <a:t>Sede Bogotá</a:t>
              </a:r>
            </a:p>
          </p:txBody>
        </p:sp>
        <p:pic>
          <p:nvPicPr>
            <p:cNvPr id="20" name="Imagen 19">
              <a:extLst>
                <a:ext uri="{FF2B5EF4-FFF2-40B4-BE49-F238E27FC236}">
                  <a16:creationId xmlns:a16="http://schemas.microsoft.com/office/drawing/2014/main" id="{532B6C1A-3B70-4B20-ABC0-9947828665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4654" y="4706018"/>
              <a:ext cx="1461846" cy="375016"/>
            </a:xfrm>
            <a:prstGeom prst="rect">
              <a:avLst/>
            </a:prstGeom>
          </p:spPr>
        </p:pic>
        <p:cxnSp>
          <p:nvCxnSpPr>
            <p:cNvPr id="21" name="Conector recto 20">
              <a:extLst>
                <a:ext uri="{FF2B5EF4-FFF2-40B4-BE49-F238E27FC236}">
                  <a16:creationId xmlns:a16="http://schemas.microsoft.com/office/drawing/2014/main" id="{06D67FD9-63C8-4B22-A6C3-CFB5C4FA4395}"/>
                </a:ext>
              </a:extLst>
            </p:cNvPr>
            <p:cNvCxnSpPr>
              <a:cxnSpLocks/>
            </p:cNvCxnSpPr>
            <p:nvPr/>
          </p:nvCxnSpPr>
          <p:spPr>
            <a:xfrm>
              <a:off x="7874382" y="4730750"/>
              <a:ext cx="1" cy="303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EB67DCEE-FF5C-4685-8534-11E59A7B81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6430" y="4654595"/>
              <a:ext cx="1045522" cy="455374"/>
            </a:xfrm>
            <a:prstGeom prst="rect">
              <a:avLst/>
            </a:prstGeom>
          </p:spPr>
        </p:pic>
      </p:gr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9999" r="14128"/>
          <a:stretch/>
        </p:blipFill>
        <p:spPr>
          <a:xfrm>
            <a:off x="1" y="953408"/>
            <a:ext cx="2501900" cy="3297451"/>
          </a:xfrm>
          <a:prstGeom prst="rect">
            <a:avLst/>
          </a:prstGeom>
        </p:spPr>
      </p:pic>
      <p:sp>
        <p:nvSpPr>
          <p:cNvPr id="14" name="CuadroTexto 1">
            <a:extLst>
              <a:ext uri="{FF2B5EF4-FFF2-40B4-BE49-F238E27FC236}">
                <a16:creationId xmlns:a16="http://schemas.microsoft.com/office/drawing/2014/main" id="{3CFBF5CF-0522-5242-B90D-31C30C88295B}"/>
              </a:ext>
            </a:extLst>
          </p:cNvPr>
          <p:cNvSpPr txBox="1"/>
          <p:nvPr/>
        </p:nvSpPr>
        <p:spPr>
          <a:xfrm>
            <a:off x="2149303" y="1002486"/>
            <a:ext cx="9893300" cy="5098768"/>
          </a:xfrm>
          <a:prstGeom prst="rect">
            <a:avLst/>
          </a:prstGeom>
          <a:noFill/>
        </p:spPr>
        <p:txBody>
          <a:bodyPr wrap="square" rtlCol="0">
            <a:spAutoFit/>
          </a:bodyPr>
          <a:lstStyle/>
          <a:p>
            <a:pPr algn="just" fontAlgn="t"/>
            <a:r>
              <a:rPr lang="es-ES" sz="2133" b="1" dirty="0">
                <a:solidFill>
                  <a:srgbClr val="172B7E"/>
                </a:solidFill>
                <a:latin typeface="Ancizar Sans" panose="020B0602040300000003" pitchFamily="34" charset="0"/>
                <a:ea typeface="+mj-ea"/>
                <a:cs typeface="Ancizar Sans Extrabold"/>
              </a:rPr>
              <a:t>El </a:t>
            </a:r>
            <a:r>
              <a:rPr lang="es-ES" sz="2133" b="1" dirty="0">
                <a:solidFill>
                  <a:srgbClr val="172B7E"/>
                </a:solidFill>
                <a:latin typeface="Ancizar Sans" panose="020B0602040300000003" pitchFamily="34" charset="0"/>
                <a:ea typeface="+mj-ea"/>
                <a:cs typeface="Ancizar Sans Extrabold"/>
                <a:hlinkClick r:id="rId6"/>
              </a:rPr>
              <a:t>Acuerdo 031 de 2016</a:t>
            </a:r>
            <a:r>
              <a:rPr lang="es-ES" sz="2133" b="1" dirty="0">
                <a:solidFill>
                  <a:srgbClr val="172B7E"/>
                </a:solidFill>
                <a:latin typeface="Ancizar Sans" panose="020B0602040300000003" pitchFamily="34" charset="0"/>
                <a:ea typeface="+mj-ea"/>
                <a:cs typeface="Ancizar Sans Extrabold"/>
              </a:rPr>
              <a:t> </a:t>
            </a:r>
          </a:p>
          <a:p>
            <a:pPr algn="just" fontAlgn="t"/>
            <a:endParaRPr lang="es-ES" sz="1600" dirty="0">
              <a:solidFill>
                <a:schemeClr val="tx1">
                  <a:lumMod val="75000"/>
                  <a:lumOff val="25000"/>
                </a:schemeClr>
              </a:solidFill>
              <a:latin typeface="Ancizar Sans" panose="020B0602040300000003" pitchFamily="34" charset="0"/>
            </a:endParaRPr>
          </a:p>
          <a:p>
            <a:pPr algn="just" fontAlgn="t"/>
            <a:r>
              <a:rPr lang="es-ES" sz="1600" dirty="0">
                <a:solidFill>
                  <a:schemeClr val="tx1">
                    <a:lumMod val="75000"/>
                    <a:lumOff val="25000"/>
                  </a:schemeClr>
                </a:solidFill>
                <a:latin typeface="Ancizar Sans" panose="020B0602040300000003" pitchFamily="34" charset="0"/>
              </a:rPr>
              <a:t>Criterios de financiación:</a:t>
            </a:r>
          </a:p>
          <a:p>
            <a:pPr algn="just" fontAlgn="t"/>
            <a:endParaRPr lang="es-ES" sz="1600" dirty="0">
              <a:solidFill>
                <a:schemeClr val="tx1">
                  <a:lumMod val="75000"/>
                  <a:lumOff val="25000"/>
                </a:schemeClr>
              </a:solidFill>
              <a:latin typeface="Ancizar Sans" panose="020B0602040300000003" pitchFamily="34" charset="0"/>
            </a:endParaRPr>
          </a:p>
          <a:p>
            <a:pPr algn="just" fontAlgn="t"/>
            <a:r>
              <a:rPr lang="es-ES" sz="1600" dirty="0">
                <a:solidFill>
                  <a:schemeClr val="tx1">
                    <a:lumMod val="75000"/>
                    <a:lumOff val="25000"/>
                  </a:schemeClr>
                </a:solidFill>
                <a:latin typeface="Ancizar Sans" panose="020B0602040300000003" pitchFamily="34" charset="0"/>
              </a:rPr>
              <a:t>a. Se financia la presentación de </a:t>
            </a:r>
            <a:r>
              <a:rPr lang="es-ES" sz="1600" b="1" dirty="0">
                <a:solidFill>
                  <a:schemeClr val="tx1">
                    <a:lumMod val="75000"/>
                    <a:lumOff val="25000"/>
                  </a:schemeClr>
                </a:solidFill>
                <a:latin typeface="Ancizar Sans" panose="020B0602040300000003" pitchFamily="34" charset="0"/>
              </a:rPr>
              <a:t>ponencia oral o póster </a:t>
            </a:r>
            <a:r>
              <a:rPr lang="es-ES" sz="1600" dirty="0">
                <a:solidFill>
                  <a:schemeClr val="tx1">
                    <a:lumMod val="75000"/>
                    <a:lumOff val="25000"/>
                  </a:schemeClr>
                </a:solidFill>
                <a:latin typeface="Ancizar Sans" panose="020B0602040300000003" pitchFamily="34" charset="0"/>
              </a:rPr>
              <a:t>(cuando no aplique al programa de internacionalización del nivel central) en </a:t>
            </a:r>
            <a:r>
              <a:rPr lang="es-ES" sz="1600" b="1" dirty="0">
                <a:solidFill>
                  <a:schemeClr val="tx1">
                    <a:lumMod val="75000"/>
                    <a:lumOff val="25000"/>
                  </a:schemeClr>
                </a:solidFill>
                <a:latin typeface="Ancizar Sans" panose="020B0602040300000003" pitchFamily="34" charset="0"/>
              </a:rPr>
              <a:t>Congresos o eventos tanto nacionales como internacionales </a:t>
            </a:r>
            <a:r>
              <a:rPr lang="es-ES" sz="1600" dirty="0">
                <a:solidFill>
                  <a:schemeClr val="tx1">
                    <a:lumMod val="75000"/>
                    <a:lumOff val="25000"/>
                  </a:schemeClr>
                </a:solidFill>
                <a:latin typeface="Ancizar Sans" panose="020B0602040300000003" pitchFamily="34" charset="0"/>
              </a:rPr>
              <a:t>y realización de </a:t>
            </a:r>
            <a:r>
              <a:rPr lang="es-ES" sz="1600" b="1" dirty="0">
                <a:solidFill>
                  <a:schemeClr val="tx1">
                    <a:lumMod val="75000"/>
                    <a:lumOff val="25000"/>
                  </a:schemeClr>
                </a:solidFill>
                <a:latin typeface="Ancizar Sans" panose="020B0602040300000003" pitchFamily="34" charset="0"/>
              </a:rPr>
              <a:t>pasantías de investigación </a:t>
            </a:r>
            <a:r>
              <a:rPr lang="es-ES" sz="1600" dirty="0">
                <a:solidFill>
                  <a:schemeClr val="tx1">
                    <a:lumMod val="75000"/>
                    <a:lumOff val="25000"/>
                  </a:schemeClr>
                </a:solidFill>
                <a:latin typeface="Ancizar Sans" panose="020B0602040300000003" pitchFamily="34" charset="0"/>
              </a:rPr>
              <a:t>para estudiantes de pregrado y posgrado.</a:t>
            </a:r>
          </a:p>
          <a:p>
            <a:pPr algn="just" fontAlgn="t"/>
            <a:r>
              <a:rPr lang="es-ES" sz="1600" dirty="0">
                <a:solidFill>
                  <a:schemeClr val="tx1">
                    <a:lumMod val="75000"/>
                    <a:lumOff val="25000"/>
                  </a:schemeClr>
                </a:solidFill>
                <a:latin typeface="Ancizar Sans" panose="020B0602040300000003" pitchFamily="34" charset="0"/>
              </a:rPr>
              <a:t>b. Los estudiantes de pregrado y especialización solo podrán recibir un apoyo del presente programa durante su tránsito por el plan de estudios.</a:t>
            </a:r>
          </a:p>
          <a:p>
            <a:pPr algn="just" fontAlgn="t"/>
            <a:r>
              <a:rPr lang="es-ES" sz="1600" dirty="0">
                <a:solidFill>
                  <a:schemeClr val="tx1">
                    <a:lumMod val="75000"/>
                    <a:lumOff val="25000"/>
                  </a:schemeClr>
                </a:solidFill>
                <a:latin typeface="Ancizar Sans" panose="020B0602040300000003" pitchFamily="34" charset="0"/>
              </a:rPr>
              <a:t>c. Los estudiantes solo podrán </a:t>
            </a:r>
            <a:r>
              <a:rPr lang="es-ES" sz="1600" b="1" u="sng" dirty="0">
                <a:solidFill>
                  <a:schemeClr val="tx1">
                    <a:lumMod val="75000"/>
                    <a:lumOff val="25000"/>
                  </a:schemeClr>
                </a:solidFill>
                <a:latin typeface="Ancizar Sans" panose="020B0602040300000003" pitchFamily="34" charset="0"/>
              </a:rPr>
              <a:t>recibir un apoyo anual </a:t>
            </a:r>
            <a:r>
              <a:rPr lang="es-ES" sz="1600" dirty="0">
                <a:solidFill>
                  <a:schemeClr val="tx1">
                    <a:lumMod val="75000"/>
                    <a:lumOff val="25000"/>
                  </a:schemeClr>
                </a:solidFill>
                <a:latin typeface="Ancizar Sans" panose="020B0602040300000003" pitchFamily="34" charset="0"/>
              </a:rPr>
              <a:t>por parte del presente programa durante su tránsito por el plan de estudios.</a:t>
            </a:r>
          </a:p>
          <a:p>
            <a:pPr algn="just" fontAlgn="t"/>
            <a:r>
              <a:rPr lang="es-ES" sz="1600" dirty="0">
                <a:solidFill>
                  <a:schemeClr val="tx1">
                    <a:lumMod val="75000"/>
                    <a:lumOff val="25000"/>
                  </a:schemeClr>
                </a:solidFill>
                <a:latin typeface="Ancizar Sans" panose="020B0602040300000003" pitchFamily="34" charset="0"/>
              </a:rPr>
              <a:t>d. </a:t>
            </a:r>
            <a:r>
              <a:rPr lang="es-ES" sz="1600" b="1" u="sng" dirty="0">
                <a:solidFill>
                  <a:schemeClr val="tx1">
                    <a:lumMod val="75000"/>
                    <a:lumOff val="25000"/>
                  </a:schemeClr>
                </a:solidFill>
                <a:latin typeface="Ancizar Sans" panose="020B0602040300000003" pitchFamily="34" charset="0"/>
              </a:rPr>
              <a:t>Se otorgará solamente un apoyo por cada trabajo académico</a:t>
            </a:r>
            <a:r>
              <a:rPr lang="es-ES" sz="1600" dirty="0">
                <a:solidFill>
                  <a:schemeClr val="tx1">
                    <a:lumMod val="75000"/>
                    <a:lumOff val="25000"/>
                  </a:schemeClr>
                </a:solidFill>
                <a:latin typeface="Ancizar Sans" panose="020B0602040300000003" pitchFamily="34" charset="0"/>
              </a:rPr>
              <a:t>, independientemente del número de autores, sean estos estudiantes o docentes.</a:t>
            </a:r>
          </a:p>
          <a:p>
            <a:pPr algn="just" fontAlgn="t"/>
            <a:endParaRPr lang="es-ES" sz="1600" dirty="0">
              <a:solidFill>
                <a:schemeClr val="tx1">
                  <a:lumMod val="75000"/>
                  <a:lumOff val="25000"/>
                </a:schemeClr>
              </a:solidFill>
              <a:latin typeface="Ancizar Sans" panose="020B0602040300000003" pitchFamily="34" charset="0"/>
            </a:endParaRPr>
          </a:p>
          <a:p>
            <a:pPr algn="just" fontAlgn="t"/>
            <a:r>
              <a:rPr lang="es-ES" sz="1600" dirty="0">
                <a:solidFill>
                  <a:schemeClr val="tx1">
                    <a:lumMod val="75000"/>
                    <a:lumOff val="25000"/>
                  </a:schemeClr>
                </a:solidFill>
                <a:latin typeface="Ancizar Sans" panose="020B0602040300000003" pitchFamily="34" charset="0"/>
              </a:rPr>
              <a:t>Requisitos mínimos:</a:t>
            </a:r>
          </a:p>
          <a:p>
            <a:pPr algn="just" fontAlgn="t"/>
            <a:endParaRPr lang="es-ES" sz="1600" dirty="0">
              <a:solidFill>
                <a:schemeClr val="tx1">
                  <a:lumMod val="75000"/>
                  <a:lumOff val="25000"/>
                </a:schemeClr>
              </a:solidFill>
              <a:latin typeface="Ancizar Sans" panose="020B0602040300000003" pitchFamily="34" charset="0"/>
            </a:endParaRPr>
          </a:p>
          <a:p>
            <a:pPr algn="just" fontAlgn="t"/>
            <a:r>
              <a:rPr lang="es-ES" sz="1600" dirty="0">
                <a:solidFill>
                  <a:schemeClr val="tx1">
                    <a:lumMod val="75000"/>
                    <a:lumOff val="25000"/>
                  </a:schemeClr>
                </a:solidFill>
                <a:latin typeface="Ancizar Sans" panose="020B0602040300000003" pitchFamily="34" charset="0"/>
              </a:rPr>
              <a:t>a. Ser estudiante regular de uno de los programas de pregrado o posgrado de la Facultad de Ingeniería de la Universidad Nacional de Colombia, sede Bogotá y por tanto estar matriculado en dicho programa</a:t>
            </a:r>
          </a:p>
          <a:p>
            <a:pPr algn="just" fontAlgn="t"/>
            <a:r>
              <a:rPr lang="es-ES" sz="1600" dirty="0">
                <a:solidFill>
                  <a:schemeClr val="tx1">
                    <a:lumMod val="75000"/>
                    <a:lumOff val="25000"/>
                  </a:schemeClr>
                </a:solidFill>
                <a:latin typeface="Ancizar Sans" panose="020B0602040300000003" pitchFamily="34" charset="0"/>
              </a:rPr>
              <a:t>b. Haber sido aceptado para presentar el trabajo académico en el evento, así como la aceptación en caso de la pasantía por parte de la entidad que lo recibe.</a:t>
            </a:r>
          </a:p>
        </p:txBody>
      </p:sp>
    </p:spTree>
    <p:extLst>
      <p:ext uri="{BB962C8B-B14F-4D97-AF65-F5344CB8AC3E}">
        <p14:creationId xmlns:p14="http://schemas.microsoft.com/office/powerpoint/2010/main" val="85639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06EF23D-6644-4A60-8729-D8A6FBF8E8B5}"/>
              </a:ext>
            </a:extLst>
          </p:cNvPr>
          <p:cNvSpPr/>
          <p:nvPr/>
        </p:nvSpPr>
        <p:spPr>
          <a:xfrm>
            <a:off x="-1588" y="6088504"/>
            <a:ext cx="12191999" cy="769496"/>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dirty="0"/>
          </a:p>
        </p:txBody>
      </p:sp>
      <p:sp>
        <p:nvSpPr>
          <p:cNvPr id="11" name="Título 1"/>
          <p:cNvSpPr txBox="1">
            <a:spLocks/>
          </p:cNvSpPr>
          <p:nvPr/>
        </p:nvSpPr>
        <p:spPr>
          <a:xfrm>
            <a:off x="477375" y="188321"/>
            <a:ext cx="10330324" cy="578921"/>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2400" b="1" dirty="0">
                <a:solidFill>
                  <a:srgbClr val="172B7E"/>
                </a:solidFill>
                <a:latin typeface="Ancizar Sans" panose="020B0602040300000003" pitchFamily="34" charset="0"/>
                <a:cs typeface="Ancizar Sans Extrabold"/>
              </a:rPr>
              <a:t>APOYOS ECONÓMICOS COMO PONENTE EN EVENTOS NACIONALES O INTERNACIONALES</a:t>
            </a:r>
          </a:p>
        </p:txBody>
      </p:sp>
      <p:sp>
        <p:nvSpPr>
          <p:cNvPr id="12" name="Título 1"/>
          <p:cNvSpPr txBox="1">
            <a:spLocks/>
          </p:cNvSpPr>
          <p:nvPr/>
        </p:nvSpPr>
        <p:spPr>
          <a:xfrm>
            <a:off x="477376" y="641724"/>
            <a:ext cx="7877165" cy="2422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spc="300" dirty="0">
                <a:solidFill>
                  <a:schemeClr val="accent3">
                    <a:lumMod val="75000"/>
                  </a:schemeClr>
                </a:solidFill>
                <a:latin typeface="Ancizar Sans" panose="020B0602040300000003" pitchFamily="34" charset="0"/>
                <a:cs typeface="Ancizar Serif"/>
              </a:rPr>
              <a:t>ÁREA CURRICULAR EN INGENIERÍA CIVIL Y AGRÍCOLA </a:t>
            </a:r>
            <a:endParaRPr lang="es-ES" sz="1400" spc="300" dirty="0">
              <a:solidFill>
                <a:schemeClr val="accent3">
                  <a:lumMod val="75000"/>
                </a:schemeClr>
              </a:solidFill>
              <a:latin typeface="Ancizar Sans" panose="020B0602040300000003" pitchFamily="34" charset="0"/>
              <a:cs typeface="Ancizar Serif"/>
            </a:endParaRPr>
          </a:p>
        </p:txBody>
      </p:sp>
      <p:grpSp>
        <p:nvGrpSpPr>
          <p:cNvPr id="17" name="Grupo 16"/>
          <p:cNvGrpSpPr/>
          <p:nvPr/>
        </p:nvGrpSpPr>
        <p:grpSpPr>
          <a:xfrm>
            <a:off x="98906" y="6201930"/>
            <a:ext cx="11943697" cy="611358"/>
            <a:chOff x="74179" y="4651450"/>
            <a:chExt cx="8957773" cy="458519"/>
          </a:xfrm>
        </p:grpSpPr>
        <p:sp>
          <p:nvSpPr>
            <p:cNvPr id="19" name="CuadroTexto 18">
              <a:extLst>
                <a:ext uri="{FF2B5EF4-FFF2-40B4-BE49-F238E27FC236}">
                  <a16:creationId xmlns:a16="http://schemas.microsoft.com/office/drawing/2014/main" id="{ADB0B6C3-4F09-47EB-8C35-3B5EA51BE8B5}"/>
                </a:ext>
              </a:extLst>
            </p:cNvPr>
            <p:cNvSpPr txBox="1"/>
            <p:nvPr/>
          </p:nvSpPr>
          <p:spPr>
            <a:xfrm>
              <a:off x="74179" y="4651450"/>
              <a:ext cx="3152563" cy="438726"/>
            </a:xfrm>
            <a:prstGeom prst="rect">
              <a:avLst/>
            </a:prstGeom>
            <a:noFill/>
          </p:spPr>
          <p:txBody>
            <a:bodyPr wrap="square" rtlCol="0">
              <a:spAutoFit/>
            </a:bodyPr>
            <a:lstStyle/>
            <a:p>
              <a:r>
                <a:rPr lang="es-CO" sz="1067" i="1" dirty="0">
                  <a:solidFill>
                    <a:srgbClr val="F2E6CC"/>
                  </a:solidFill>
                  <a:latin typeface="Ancizar Sans" panose="020B0602040300000003" pitchFamily="34" charset="0"/>
                </a:rPr>
                <a:t>Área Curricular de Ingeniería Civil y Agrícola </a:t>
              </a:r>
            </a:p>
            <a:p>
              <a:r>
                <a:rPr lang="es-CO" sz="1067" i="1" dirty="0">
                  <a:solidFill>
                    <a:srgbClr val="F2E6CC"/>
                  </a:solidFill>
                  <a:latin typeface="Ancizar Sans" panose="020B0602040300000003" pitchFamily="34" charset="0"/>
                </a:rPr>
                <a:t>Facultad de Ingeniería</a:t>
              </a:r>
              <a:endParaRPr lang="en-US" sz="1067" i="1" dirty="0">
                <a:solidFill>
                  <a:srgbClr val="F2E6CC"/>
                </a:solidFill>
                <a:latin typeface="Ancizar Sans" panose="020B0602040300000003" pitchFamily="34" charset="0"/>
              </a:endParaRPr>
            </a:p>
            <a:p>
              <a:r>
                <a:rPr lang="es-CO" sz="1067" i="1" dirty="0">
                  <a:solidFill>
                    <a:srgbClr val="F2E6CC"/>
                  </a:solidFill>
                  <a:latin typeface="Ancizar Sans" panose="020B0602040300000003" pitchFamily="34" charset="0"/>
                </a:rPr>
                <a:t>Sede Bogotá</a:t>
              </a:r>
            </a:p>
          </p:txBody>
        </p:sp>
        <p:pic>
          <p:nvPicPr>
            <p:cNvPr id="20" name="Imagen 19">
              <a:extLst>
                <a:ext uri="{FF2B5EF4-FFF2-40B4-BE49-F238E27FC236}">
                  <a16:creationId xmlns:a16="http://schemas.microsoft.com/office/drawing/2014/main" id="{532B6C1A-3B70-4B20-ABC0-9947828665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4654" y="4706018"/>
              <a:ext cx="1461846" cy="375016"/>
            </a:xfrm>
            <a:prstGeom prst="rect">
              <a:avLst/>
            </a:prstGeom>
          </p:spPr>
        </p:pic>
        <p:cxnSp>
          <p:nvCxnSpPr>
            <p:cNvPr id="21" name="Conector recto 20">
              <a:extLst>
                <a:ext uri="{FF2B5EF4-FFF2-40B4-BE49-F238E27FC236}">
                  <a16:creationId xmlns:a16="http://schemas.microsoft.com/office/drawing/2014/main" id="{06D67FD9-63C8-4B22-A6C3-CFB5C4FA4395}"/>
                </a:ext>
              </a:extLst>
            </p:cNvPr>
            <p:cNvCxnSpPr>
              <a:cxnSpLocks/>
            </p:cNvCxnSpPr>
            <p:nvPr/>
          </p:nvCxnSpPr>
          <p:spPr>
            <a:xfrm>
              <a:off x="7874382" y="4730750"/>
              <a:ext cx="1" cy="3030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EB67DCEE-FF5C-4685-8534-11E59A7B81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6430" y="4654595"/>
              <a:ext cx="1045522" cy="455374"/>
            </a:xfrm>
            <a:prstGeom prst="rect">
              <a:avLst/>
            </a:prstGeom>
          </p:spPr>
        </p:pic>
      </p:gr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9999" r="14128"/>
          <a:stretch/>
        </p:blipFill>
        <p:spPr>
          <a:xfrm>
            <a:off x="1" y="953408"/>
            <a:ext cx="2501900" cy="3297451"/>
          </a:xfrm>
          <a:prstGeom prst="rect">
            <a:avLst/>
          </a:prstGeom>
        </p:spPr>
      </p:pic>
      <p:sp>
        <p:nvSpPr>
          <p:cNvPr id="14" name="CuadroTexto 1">
            <a:extLst>
              <a:ext uri="{FF2B5EF4-FFF2-40B4-BE49-F238E27FC236}">
                <a16:creationId xmlns:a16="http://schemas.microsoft.com/office/drawing/2014/main" id="{3CFBF5CF-0522-5242-B90D-31C30C88295B}"/>
              </a:ext>
            </a:extLst>
          </p:cNvPr>
          <p:cNvSpPr txBox="1"/>
          <p:nvPr/>
        </p:nvSpPr>
        <p:spPr>
          <a:xfrm>
            <a:off x="2298701" y="1070182"/>
            <a:ext cx="9893300" cy="4616648"/>
          </a:xfrm>
          <a:prstGeom prst="rect">
            <a:avLst/>
          </a:prstGeom>
          <a:noFill/>
        </p:spPr>
        <p:txBody>
          <a:bodyPr wrap="square" rtlCol="0">
            <a:spAutoFit/>
          </a:bodyPr>
          <a:lstStyle/>
          <a:p>
            <a:pPr algn="just" fontAlgn="t"/>
            <a:r>
              <a:rPr lang="es-ES" sz="2100" b="1" dirty="0">
                <a:solidFill>
                  <a:srgbClr val="172B7E"/>
                </a:solidFill>
                <a:latin typeface="Ancizar Sans" panose="020B0602040300000003" pitchFamily="34" charset="0"/>
                <a:ea typeface="+mj-ea"/>
                <a:cs typeface="Ancizar Sans Extrabold"/>
              </a:rPr>
              <a:t>¿CUMPLES CON LOS REQUISITOS? </a:t>
            </a:r>
          </a:p>
          <a:p>
            <a:pPr algn="just" fontAlgn="t"/>
            <a:endParaRPr lang="es-ES" sz="2100" b="1" dirty="0">
              <a:solidFill>
                <a:srgbClr val="172B7E"/>
              </a:solidFill>
              <a:latin typeface="Ancizar Sans" panose="020B0602040300000003" pitchFamily="34" charset="0"/>
              <a:ea typeface="+mj-ea"/>
              <a:cs typeface="Ancizar Sans Extrabold"/>
            </a:endParaRPr>
          </a:p>
          <a:p>
            <a:pPr algn="just" fontAlgn="t"/>
            <a:r>
              <a:rPr lang="es-ES" sz="2100" dirty="0">
                <a:solidFill>
                  <a:schemeClr val="tx1">
                    <a:lumMod val="75000"/>
                    <a:lumOff val="25000"/>
                  </a:schemeClr>
                </a:solidFill>
                <a:latin typeface="Ancizar Sans" panose="020B0602040300000003" pitchFamily="34" charset="0"/>
              </a:rPr>
              <a:t>Visita nuestro google </a:t>
            </a:r>
            <a:r>
              <a:rPr lang="es-ES" sz="2100" dirty="0" err="1">
                <a:solidFill>
                  <a:schemeClr val="tx1">
                    <a:lumMod val="75000"/>
                    <a:lumOff val="25000"/>
                  </a:schemeClr>
                </a:solidFill>
                <a:latin typeface="Ancizar Sans" panose="020B0602040300000003" pitchFamily="34" charset="0"/>
              </a:rPr>
              <a:t>site</a:t>
            </a:r>
            <a:r>
              <a:rPr lang="es-ES" sz="2100" dirty="0">
                <a:solidFill>
                  <a:schemeClr val="tx1">
                    <a:lumMod val="75000"/>
                    <a:lumOff val="25000"/>
                  </a:schemeClr>
                </a:solidFill>
                <a:latin typeface="Ancizar Sans" panose="020B0602040300000003" pitchFamily="34" charset="0"/>
              </a:rPr>
              <a:t>, sección 'Guías del Área', para conocer la guía relacionada a este proceso.</a:t>
            </a:r>
          </a:p>
          <a:p>
            <a:pPr algn="just" fontAlgn="t"/>
            <a:endParaRPr lang="es-ES" sz="2100" dirty="0">
              <a:solidFill>
                <a:schemeClr val="tx1">
                  <a:lumMod val="75000"/>
                  <a:lumOff val="25000"/>
                </a:schemeClr>
              </a:solidFill>
              <a:latin typeface="Ancizar Sans" panose="020B0602040300000003" pitchFamily="34" charset="0"/>
            </a:endParaRPr>
          </a:p>
          <a:p>
            <a:pPr algn="just" fontAlgn="t"/>
            <a:r>
              <a:rPr lang="es-ES" sz="2100" dirty="0">
                <a:solidFill>
                  <a:schemeClr val="tx1">
                    <a:lumMod val="75000"/>
                    <a:lumOff val="25000"/>
                  </a:schemeClr>
                </a:solidFill>
                <a:latin typeface="Ancizar Sans" panose="020B0602040300000003" pitchFamily="34" charset="0"/>
              </a:rPr>
              <a:t>Te invitamos a agendar una cita con la asistente del Área Curricular, Andrea Orjuela, para que te informe sobre todo el proceso. Agenda tu cita con tres días de anticipación.</a:t>
            </a:r>
          </a:p>
          <a:p>
            <a:pPr algn="just" fontAlgn="t"/>
            <a:endParaRPr lang="es-ES" sz="2100" dirty="0">
              <a:solidFill>
                <a:schemeClr val="tx1">
                  <a:lumMod val="75000"/>
                  <a:lumOff val="25000"/>
                </a:schemeClr>
              </a:solidFill>
              <a:latin typeface="Ancizar Sans" panose="020B0602040300000003" pitchFamily="34" charset="0"/>
            </a:endParaRPr>
          </a:p>
          <a:p>
            <a:pPr algn="just" fontAlgn="t"/>
            <a:r>
              <a:rPr lang="es-ES" sz="2100" dirty="0">
                <a:solidFill>
                  <a:schemeClr val="tx1">
                    <a:lumMod val="75000"/>
                    <a:lumOff val="25000"/>
                  </a:schemeClr>
                </a:solidFill>
                <a:latin typeface="Ancizar Sans" panose="020B0602040300000003" pitchFamily="34" charset="0"/>
              </a:rPr>
              <a:t>Importante: Los siguientes horarios no se encuentran disponibles:</a:t>
            </a:r>
          </a:p>
          <a:p>
            <a:pPr algn="just" fontAlgn="t"/>
            <a:endParaRPr lang="es-ES" sz="2100" dirty="0">
              <a:solidFill>
                <a:schemeClr val="tx1">
                  <a:lumMod val="75000"/>
                  <a:lumOff val="25000"/>
                </a:schemeClr>
              </a:solidFill>
              <a:latin typeface="Ancizar Sans" panose="020B0602040300000003" pitchFamily="34" charset="0"/>
            </a:endParaRPr>
          </a:p>
          <a:p>
            <a:pPr algn="just" fontAlgn="t"/>
            <a:r>
              <a:rPr lang="es-ES" sz="2100" dirty="0">
                <a:solidFill>
                  <a:schemeClr val="tx1">
                    <a:lumMod val="75000"/>
                    <a:lumOff val="25000"/>
                  </a:schemeClr>
                </a:solidFill>
                <a:latin typeface="Ancizar Sans" panose="020B0602040300000003" pitchFamily="34" charset="0"/>
              </a:rPr>
              <a:t>-Lunes de 11:00 a 01:00 p.m.</a:t>
            </a:r>
          </a:p>
          <a:p>
            <a:pPr algn="just" fontAlgn="t"/>
            <a:r>
              <a:rPr lang="es-ES" sz="2100" dirty="0">
                <a:solidFill>
                  <a:schemeClr val="tx1">
                    <a:lumMod val="75000"/>
                    <a:lumOff val="25000"/>
                  </a:schemeClr>
                </a:solidFill>
                <a:latin typeface="Ancizar Sans" panose="020B0602040300000003" pitchFamily="34" charset="0"/>
              </a:rPr>
              <a:t>-Lunes de 04:00 a 06:00 </a:t>
            </a:r>
            <a:r>
              <a:rPr lang="es-ES" sz="2100" dirty="0" err="1">
                <a:solidFill>
                  <a:schemeClr val="tx1">
                    <a:lumMod val="75000"/>
                    <a:lumOff val="25000"/>
                  </a:schemeClr>
                </a:solidFill>
                <a:latin typeface="Ancizar Sans" panose="020B0602040300000003" pitchFamily="34" charset="0"/>
              </a:rPr>
              <a:t>p.m</a:t>
            </a:r>
            <a:endParaRPr lang="es-ES" sz="2100" dirty="0">
              <a:solidFill>
                <a:schemeClr val="tx1">
                  <a:lumMod val="75000"/>
                  <a:lumOff val="25000"/>
                </a:schemeClr>
              </a:solidFill>
              <a:latin typeface="Ancizar Sans" panose="020B0602040300000003" pitchFamily="34" charset="0"/>
            </a:endParaRPr>
          </a:p>
          <a:p>
            <a:pPr algn="just" fontAlgn="t"/>
            <a:r>
              <a:rPr lang="es-ES" sz="2100" dirty="0">
                <a:solidFill>
                  <a:schemeClr val="tx1">
                    <a:lumMod val="75000"/>
                    <a:lumOff val="25000"/>
                  </a:schemeClr>
                </a:solidFill>
                <a:latin typeface="Ancizar Sans" panose="020B0602040300000003" pitchFamily="34" charset="0"/>
              </a:rPr>
              <a:t>-Martes de 02:00 a 04:00 p.m.</a:t>
            </a:r>
          </a:p>
          <a:p>
            <a:pPr algn="just" fontAlgn="t"/>
            <a:r>
              <a:rPr lang="es-ES" sz="2100" dirty="0">
                <a:solidFill>
                  <a:schemeClr val="tx1">
                    <a:lumMod val="75000"/>
                    <a:lumOff val="25000"/>
                  </a:schemeClr>
                </a:solidFill>
                <a:latin typeface="Ancizar Sans" panose="020B0602040300000003" pitchFamily="34" charset="0"/>
              </a:rPr>
              <a:t>-Viernes de 02:00 a 04:00 p.m.</a:t>
            </a:r>
          </a:p>
        </p:txBody>
      </p:sp>
    </p:spTree>
    <p:extLst>
      <p:ext uri="{BB962C8B-B14F-4D97-AF65-F5344CB8AC3E}">
        <p14:creationId xmlns:p14="http://schemas.microsoft.com/office/powerpoint/2010/main" val="2424128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787656F-59D6-9883-79F9-653B712290ED}"/>
              </a:ext>
            </a:extLst>
          </p:cNvPr>
          <p:cNvSpPr/>
          <p:nvPr/>
        </p:nvSpPr>
        <p:spPr>
          <a:xfrm>
            <a:off x="9963510" y="-54486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2" y="227163"/>
            <a:ext cx="4957358"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092B99"/>
                </a:solidFill>
                <a:latin typeface="Ancizar Sans" panose="020B0602040300000003" pitchFamily="34" charset="0"/>
                <a:cs typeface="Ancizar Sans Extrabold"/>
              </a:rPr>
              <a:t>ORGANIZACIÓN UN SEDE BOGOTÁ</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7" name="Imagen 6"/>
          <p:cNvPicPr>
            <a:picLocks noChangeAspect="1"/>
          </p:cNvPicPr>
          <p:nvPr/>
        </p:nvPicPr>
        <p:blipFill>
          <a:blip r:embed="rId3"/>
          <a:stretch>
            <a:fillRect/>
          </a:stretch>
        </p:blipFill>
        <p:spPr>
          <a:xfrm>
            <a:off x="1893534" y="765255"/>
            <a:ext cx="8069976" cy="5422148"/>
          </a:xfrm>
          <a:prstGeom prst="rect">
            <a:avLst/>
          </a:prstGeom>
          <a:ln>
            <a:noFill/>
          </a:ln>
          <a:effectLst>
            <a:outerShdw blurRad="292100" dist="139700" dir="2700000" algn="tl" rotWithShape="0">
              <a:srgbClr val="333333">
                <a:alpha val="65000"/>
              </a:srgbClr>
            </a:outerShdw>
          </a:effectLst>
        </p:spPr>
      </p:pic>
      <p:sp>
        <p:nvSpPr>
          <p:cNvPr id="8" name="Rectángulo 7"/>
          <p:cNvSpPr/>
          <p:nvPr/>
        </p:nvSpPr>
        <p:spPr>
          <a:xfrm>
            <a:off x="1893534" y="6187403"/>
            <a:ext cx="5287848" cy="30301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ES" sz="800" i="1" dirty="0">
                <a:solidFill>
                  <a:schemeClr val="tx1">
                    <a:lumMod val="75000"/>
                    <a:lumOff val="25000"/>
                  </a:schemeClr>
                </a:solidFill>
                <a:latin typeface="Ancizar Sans Thin"/>
                <a:cs typeface="Ancizar Sans Thin"/>
              </a:rPr>
              <a:t>Acuerdo CSU  164 DE 2014. *Acuerdo 189 CSU DE 2015 “Por el cual se modifica la estructura interna académico – administrativa de la Sede Bogotá”.</a:t>
            </a:r>
          </a:p>
        </p:txBody>
      </p:sp>
      <p:sp>
        <p:nvSpPr>
          <p:cNvPr id="9" name="Título 1"/>
          <p:cNvSpPr txBox="1">
            <a:spLocks/>
          </p:cNvSpPr>
          <p:nvPr/>
        </p:nvSpPr>
        <p:spPr>
          <a:xfrm>
            <a:off x="9283195" y="6187714"/>
            <a:ext cx="2488962" cy="50688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600" dirty="0">
                <a:solidFill>
                  <a:schemeClr val="tx1">
                    <a:lumMod val="65000"/>
                    <a:lumOff val="35000"/>
                  </a:schemeClr>
                </a:solidFill>
                <a:latin typeface="Ancizar Sans"/>
                <a:cs typeface="Ancizar Sans"/>
              </a:rPr>
              <a:t>Fuente: </a:t>
            </a:r>
            <a:r>
              <a:rPr lang="es-ES" sz="600" dirty="0">
                <a:solidFill>
                  <a:schemeClr val="tx1">
                    <a:lumMod val="65000"/>
                    <a:lumOff val="35000"/>
                  </a:schemeClr>
                </a:solidFill>
                <a:latin typeface="Ancizar Sans"/>
                <a:cs typeface="Ancizar Sans"/>
                <a:hlinkClick r:id="rId4"/>
              </a:rPr>
              <a:t>http://bogota.unal.edu.co/fileadmin/institucional/Organigrama_2015.pdf</a:t>
            </a:r>
            <a:endParaRPr lang="es-ES" sz="600" dirty="0">
              <a:solidFill>
                <a:schemeClr val="tx1">
                  <a:lumMod val="65000"/>
                  <a:lumOff val="35000"/>
                </a:schemeClr>
              </a:solidFill>
              <a:latin typeface="Ancizar Sans"/>
              <a:cs typeface="Ancizar Sans"/>
            </a:endParaRPr>
          </a:p>
        </p:txBody>
      </p:sp>
    </p:spTree>
    <p:extLst>
      <p:ext uri="{BB962C8B-B14F-4D97-AF65-F5344CB8AC3E}">
        <p14:creationId xmlns:p14="http://schemas.microsoft.com/office/powerpoint/2010/main" val="35933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3199300" y="898953"/>
            <a:ext cx="620126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172B7E"/>
                </a:solidFill>
                <a:latin typeface="Ancizar Serif Extrabold" panose="020A0902070300000003" pitchFamily="18" charset="0"/>
                <a:cs typeface="Ancizar Serif"/>
              </a:rPr>
              <a:t>PROCESOS ACADÉMICOS</a:t>
            </a:r>
          </a:p>
        </p:txBody>
      </p:sp>
      <p:cxnSp>
        <p:nvCxnSpPr>
          <p:cNvPr id="8" name="Conector recto 7"/>
          <p:cNvCxnSpPr/>
          <p:nvPr/>
        </p:nvCxnSpPr>
        <p:spPr>
          <a:xfrm>
            <a:off x="3199300" y="1904736"/>
            <a:ext cx="5810117" cy="0"/>
          </a:xfrm>
          <a:prstGeom prst="line">
            <a:avLst/>
          </a:prstGeom>
          <a:ln/>
        </p:spPr>
        <p:style>
          <a:lnRef idx="2">
            <a:schemeClr val="dk1"/>
          </a:lnRef>
          <a:fillRef idx="0">
            <a:schemeClr val="dk1"/>
          </a:fillRef>
          <a:effectRef idx="1">
            <a:schemeClr val="dk1"/>
          </a:effectRef>
          <a:fontRef idx="minor">
            <a:schemeClr val="tx1"/>
          </a:fontRef>
        </p:style>
      </p:cxnSp>
      <p:sp>
        <p:nvSpPr>
          <p:cNvPr id="5" name="Footer Placeholder 3">
            <a:extLst>
              <a:ext uri="{FF2B5EF4-FFF2-40B4-BE49-F238E27FC236}">
                <a16:creationId xmlns:a16="http://schemas.microsoft.com/office/drawing/2014/main" id="{08CC4CCE-E42C-42A5-B0B0-717A90C305CA}"/>
              </a:ext>
            </a:extLst>
          </p:cNvPr>
          <p:cNvSpPr>
            <a:spLocks noGrp="1"/>
          </p:cNvSpPr>
          <p:nvPr>
            <p:ph type="ftr" sz="quarter" idx="11"/>
          </p:nvPr>
        </p:nvSpPr>
        <p:spPr>
          <a:xfrm>
            <a:off x="1318966" y="6354763"/>
            <a:ext cx="3352801" cy="365125"/>
          </a:xfrm>
        </p:spPr>
        <p:txBody>
          <a:bodyPr/>
          <a:lstStyle/>
          <a:p>
            <a:pPr defTabSz="457200">
              <a:defRPr/>
            </a:pPr>
            <a:r>
              <a:rPr lang="en-US" dirty="0">
                <a:solidFill>
                  <a:srgbClr val="04617B">
                    <a:shade val="90000"/>
                  </a:srgbClr>
                </a:solidFill>
                <a:latin typeface="Ancizar Sans" panose="020B0602040300000003" pitchFamily="34" charset="0"/>
              </a:rPr>
              <a:t>Nestor Mancipe, Ph.D.</a:t>
            </a:r>
          </a:p>
        </p:txBody>
      </p:sp>
      <p:sp>
        <p:nvSpPr>
          <p:cNvPr id="9" name="Date Placeholder 2">
            <a:extLst>
              <a:ext uri="{FF2B5EF4-FFF2-40B4-BE49-F238E27FC236}">
                <a16:creationId xmlns:a16="http://schemas.microsoft.com/office/drawing/2014/main" id="{03C222DA-9C28-49AC-811A-C9514D2F1BF3}"/>
              </a:ext>
            </a:extLst>
          </p:cNvPr>
          <p:cNvSpPr>
            <a:spLocks noGrp="1"/>
          </p:cNvSpPr>
          <p:nvPr>
            <p:ph type="dt" sz="half" idx="10"/>
          </p:nvPr>
        </p:nvSpPr>
        <p:spPr>
          <a:xfrm>
            <a:off x="7867128" y="6354762"/>
            <a:ext cx="2800872" cy="365125"/>
          </a:xfrm>
        </p:spPr>
        <p:txBody>
          <a:bodyPr/>
          <a:lstStyle/>
          <a:p>
            <a:pPr algn="ctr" defTabSz="457200">
              <a:defRPr/>
            </a:pPr>
            <a:fld id="{976AB00B-E0A1-463B-BF41-6D26767E3D5F}" type="datetime1">
              <a:rPr lang="en-US">
                <a:solidFill>
                  <a:srgbClr val="04617B">
                    <a:shade val="90000"/>
                  </a:srgbClr>
                </a:solidFill>
                <a:latin typeface="Ancizar Sans" panose="020B0602040300000003" pitchFamily="34" charset="0"/>
              </a:rPr>
              <a:pPr algn="ctr" defTabSz="457200">
                <a:defRPr/>
              </a:pPr>
              <a:t>2/10/2023</a:t>
            </a:fld>
            <a:endParaRPr lang="en-US" dirty="0">
              <a:solidFill>
                <a:srgbClr val="04617B">
                  <a:shade val="90000"/>
                </a:srgbClr>
              </a:solidFill>
              <a:latin typeface="Ancizar Sans" panose="020B0602040300000003" pitchFamily="34" charset="0"/>
            </a:endParaRPr>
          </a:p>
        </p:txBody>
      </p:sp>
      <p:sp>
        <p:nvSpPr>
          <p:cNvPr id="2" name="Título 1">
            <a:extLst>
              <a:ext uri="{FF2B5EF4-FFF2-40B4-BE49-F238E27FC236}">
                <a16:creationId xmlns:a16="http://schemas.microsoft.com/office/drawing/2014/main" id="{F8EE743B-EB0A-87A3-832B-2014E9F8FCBE}"/>
              </a:ext>
            </a:extLst>
          </p:cNvPr>
          <p:cNvSpPr txBox="1">
            <a:spLocks/>
          </p:cNvSpPr>
          <p:nvPr/>
        </p:nvSpPr>
        <p:spPr>
          <a:xfrm>
            <a:off x="2497036" y="-57908"/>
            <a:ext cx="6482715"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NORMATIVA</a:t>
            </a:r>
          </a:p>
        </p:txBody>
      </p:sp>
      <p:sp>
        <p:nvSpPr>
          <p:cNvPr id="3" name="Título 1">
            <a:extLst>
              <a:ext uri="{FF2B5EF4-FFF2-40B4-BE49-F238E27FC236}">
                <a16:creationId xmlns:a16="http://schemas.microsoft.com/office/drawing/2014/main" id="{CE1F4D46-7531-E10D-0F97-18D8DEA34E96}"/>
              </a:ext>
            </a:extLst>
          </p:cNvPr>
          <p:cNvSpPr txBox="1">
            <a:spLocks/>
          </p:cNvSpPr>
          <p:nvPr/>
        </p:nvSpPr>
        <p:spPr>
          <a:xfrm>
            <a:off x="2497036" y="342673"/>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a:extLst>
              <a:ext uri="{FF2B5EF4-FFF2-40B4-BE49-F238E27FC236}">
                <a16:creationId xmlns:a16="http://schemas.microsoft.com/office/drawing/2014/main" id="{C84DE898-4012-9017-A8BE-3240B42BBA58}"/>
              </a:ext>
            </a:extLst>
          </p:cNvPr>
          <p:cNvPicPr>
            <a:picLocks noChangeAspect="1"/>
          </p:cNvPicPr>
          <p:nvPr/>
        </p:nvPicPr>
        <p:blipFill>
          <a:blip r:embed="rId2"/>
          <a:stretch>
            <a:fillRect/>
          </a:stretch>
        </p:blipFill>
        <p:spPr>
          <a:xfrm>
            <a:off x="124773" y="27245"/>
            <a:ext cx="2372263" cy="297566"/>
          </a:xfrm>
          <a:prstGeom prst="rect">
            <a:avLst/>
          </a:prstGeom>
        </p:spPr>
      </p:pic>
      <p:sp>
        <p:nvSpPr>
          <p:cNvPr id="10" name="Rectángulo 6">
            <a:extLst>
              <a:ext uri="{FF2B5EF4-FFF2-40B4-BE49-F238E27FC236}">
                <a16:creationId xmlns:a16="http://schemas.microsoft.com/office/drawing/2014/main" id="{3091CE90-094E-BC98-FA50-862610D4EFCA}"/>
              </a:ext>
            </a:extLst>
          </p:cNvPr>
          <p:cNvSpPr/>
          <p:nvPr/>
        </p:nvSpPr>
        <p:spPr>
          <a:xfrm rot="21136065">
            <a:off x="861992" y="2983953"/>
            <a:ext cx="1918189" cy="254683"/>
          </a:xfrm>
          <a:prstGeom prst="rect">
            <a:avLst/>
          </a:prstGeom>
          <a:solidFill>
            <a:srgbClr val="F2E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7">
            <a:extLst>
              <a:ext uri="{FF2B5EF4-FFF2-40B4-BE49-F238E27FC236}">
                <a16:creationId xmlns:a16="http://schemas.microsoft.com/office/drawing/2014/main" id="{76A194A8-E555-5102-C169-3748AE53E2C4}"/>
              </a:ext>
            </a:extLst>
          </p:cNvPr>
          <p:cNvSpPr txBox="1"/>
          <p:nvPr/>
        </p:nvSpPr>
        <p:spPr>
          <a:xfrm>
            <a:off x="1145501" y="2936090"/>
            <a:ext cx="4415045" cy="369332"/>
          </a:xfrm>
          <a:prstGeom prst="rect">
            <a:avLst/>
          </a:prstGeom>
          <a:noFill/>
        </p:spPr>
        <p:txBody>
          <a:bodyPr wrap="square" rtlCol="0">
            <a:spAutoFit/>
          </a:bodyPr>
          <a:lstStyle/>
          <a:p>
            <a:r>
              <a:rPr lang="es-CO" b="1" spc="225" dirty="0">
                <a:solidFill>
                  <a:srgbClr val="092B99"/>
                </a:solidFill>
                <a:latin typeface="Ancizar Sans" panose="020B0602040300000003" pitchFamily="34" charset="0"/>
                <a:ea typeface="+mj-ea"/>
                <a:cs typeface="Ancizar Serif"/>
              </a:rPr>
              <a:t>Acuerdos</a:t>
            </a:r>
            <a:r>
              <a:rPr lang="es-CO" sz="1050" b="1" spc="225" dirty="0">
                <a:solidFill>
                  <a:srgbClr val="092B99"/>
                </a:solidFill>
                <a:latin typeface="Ancizar Sans" panose="020B0602040300000003" pitchFamily="34" charset="0"/>
                <a:ea typeface="+mj-ea"/>
                <a:cs typeface="Ancizar Serif"/>
              </a:rPr>
              <a:t>:</a:t>
            </a:r>
          </a:p>
        </p:txBody>
      </p:sp>
      <p:pic>
        <p:nvPicPr>
          <p:cNvPr id="12" name="Picture 12" descr="pdf2.png">
            <a:hlinkClick r:id="rId3"/>
            <a:extLst>
              <a:ext uri="{FF2B5EF4-FFF2-40B4-BE49-F238E27FC236}">
                <a16:creationId xmlns:a16="http://schemas.microsoft.com/office/drawing/2014/main" id="{A89F327D-A205-F538-31A7-04FB65DF76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629" y="3482976"/>
            <a:ext cx="802133" cy="802133"/>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CuadroTexto 9">
            <a:extLst>
              <a:ext uri="{FF2B5EF4-FFF2-40B4-BE49-F238E27FC236}">
                <a16:creationId xmlns:a16="http://schemas.microsoft.com/office/drawing/2014/main" id="{F962AC13-2852-8220-7967-C46D5A156E61}"/>
              </a:ext>
            </a:extLst>
          </p:cNvPr>
          <p:cNvSpPr txBox="1"/>
          <p:nvPr/>
        </p:nvSpPr>
        <p:spPr>
          <a:xfrm>
            <a:off x="1327531" y="3516806"/>
            <a:ext cx="4610424" cy="738664"/>
          </a:xfrm>
          <a:prstGeom prst="rect">
            <a:avLst/>
          </a:prstGeom>
          <a:noFill/>
        </p:spPr>
        <p:txBody>
          <a:bodyPr wrap="square" rtlCol="0">
            <a:spAutoFit/>
          </a:bodyPr>
          <a:lstStyle/>
          <a:p>
            <a:r>
              <a:rPr lang="es-CO" sz="1400" dirty="0">
                <a:solidFill>
                  <a:schemeClr val="tx1">
                    <a:lumMod val="65000"/>
                    <a:lumOff val="35000"/>
                  </a:schemeClr>
                </a:solidFill>
                <a:latin typeface="Ancizar Sans" panose="020B0602040300000003" pitchFamily="34" charset="0"/>
                <a:cs typeface="Ancizar Serif"/>
              </a:rPr>
              <a:t>Acuerdo 033 de 2007 del CSU (Lineamientos básicos de formación)</a:t>
            </a:r>
          </a:p>
          <a:p>
            <a:r>
              <a:rPr lang="en-US" sz="1400" dirty="0">
                <a:latin typeface="Ancizar Sans" panose="020B0602040300000003" pitchFamily="34" charset="0"/>
                <a:hlinkClick r:id="rId5"/>
              </a:rPr>
              <a:t>http://www.legal.unal.edu.co/rlunal/home/doc.jsp?d_i=34245</a:t>
            </a:r>
            <a:endParaRPr lang="es-CO" sz="1400" dirty="0">
              <a:solidFill>
                <a:schemeClr val="tx1">
                  <a:lumMod val="65000"/>
                  <a:lumOff val="35000"/>
                </a:schemeClr>
              </a:solidFill>
              <a:latin typeface="Ancizar Sans" panose="020B0602040300000003" pitchFamily="34" charset="0"/>
              <a:cs typeface="Ancizar Serif"/>
            </a:endParaRPr>
          </a:p>
        </p:txBody>
      </p:sp>
      <p:sp>
        <p:nvSpPr>
          <p:cNvPr id="14" name="CuadroTexto 11">
            <a:extLst>
              <a:ext uri="{FF2B5EF4-FFF2-40B4-BE49-F238E27FC236}">
                <a16:creationId xmlns:a16="http://schemas.microsoft.com/office/drawing/2014/main" id="{51735F58-2ED4-2A5D-EB6B-EFD221D20042}"/>
              </a:ext>
            </a:extLst>
          </p:cNvPr>
          <p:cNvSpPr txBox="1"/>
          <p:nvPr/>
        </p:nvSpPr>
        <p:spPr>
          <a:xfrm>
            <a:off x="1392601" y="4655804"/>
            <a:ext cx="4424583" cy="738664"/>
          </a:xfrm>
          <a:prstGeom prst="rect">
            <a:avLst/>
          </a:prstGeom>
          <a:noFill/>
        </p:spPr>
        <p:txBody>
          <a:bodyPr wrap="square" rtlCol="0">
            <a:spAutoFit/>
          </a:bodyPr>
          <a:lstStyle/>
          <a:p>
            <a:r>
              <a:rPr lang="es-CO" sz="1400" dirty="0">
                <a:solidFill>
                  <a:schemeClr val="tx1">
                    <a:lumMod val="65000"/>
                    <a:lumOff val="35000"/>
                  </a:schemeClr>
                </a:solidFill>
                <a:latin typeface="Ancizar Sans" panose="020B0602040300000003" pitchFamily="34" charset="0"/>
                <a:cs typeface="Ancizar Serif"/>
              </a:rPr>
              <a:t>Acuerdo 008 de 2008 del CSU (Estatuto Estudiantil)</a:t>
            </a:r>
          </a:p>
          <a:p>
            <a:r>
              <a:rPr lang="en-US" sz="1400" dirty="0">
                <a:solidFill>
                  <a:schemeClr val="tx1">
                    <a:lumMod val="65000"/>
                    <a:lumOff val="35000"/>
                  </a:schemeClr>
                </a:solidFill>
                <a:latin typeface="Ancizar Sans" panose="020B0602040300000003" pitchFamily="34" charset="0"/>
                <a:cs typeface="Ancizar Serif"/>
                <a:hlinkClick r:id="rId6"/>
              </a:rPr>
              <a:t>http://www.legal.unal.edu.co/rlunal/home/doc.jsp?d_i=34983</a:t>
            </a:r>
            <a:endParaRPr lang="es-CO" sz="1400" dirty="0">
              <a:solidFill>
                <a:schemeClr val="tx1">
                  <a:lumMod val="65000"/>
                  <a:lumOff val="35000"/>
                </a:schemeClr>
              </a:solidFill>
              <a:latin typeface="Ancizar Sans" panose="020B0602040300000003" pitchFamily="34" charset="0"/>
              <a:cs typeface="Ancizar Serif"/>
            </a:endParaRPr>
          </a:p>
        </p:txBody>
      </p:sp>
      <p:sp>
        <p:nvSpPr>
          <p:cNvPr id="15" name="CuadroTexto 13">
            <a:extLst>
              <a:ext uri="{FF2B5EF4-FFF2-40B4-BE49-F238E27FC236}">
                <a16:creationId xmlns:a16="http://schemas.microsoft.com/office/drawing/2014/main" id="{A5563FD7-23A5-48EF-6D72-A2DCF3B92FE0}"/>
              </a:ext>
            </a:extLst>
          </p:cNvPr>
          <p:cNvSpPr txBox="1"/>
          <p:nvPr/>
        </p:nvSpPr>
        <p:spPr>
          <a:xfrm>
            <a:off x="7525128" y="3482976"/>
            <a:ext cx="4245113" cy="1169551"/>
          </a:xfrm>
          <a:prstGeom prst="rect">
            <a:avLst/>
          </a:prstGeom>
          <a:noFill/>
        </p:spPr>
        <p:txBody>
          <a:bodyPr wrap="square" rtlCol="0">
            <a:spAutoFit/>
          </a:bodyPr>
          <a:lstStyle/>
          <a:p>
            <a:r>
              <a:rPr lang="es-CO" sz="1400" dirty="0">
                <a:solidFill>
                  <a:schemeClr val="tx1">
                    <a:lumMod val="65000"/>
                    <a:lumOff val="35000"/>
                  </a:schemeClr>
                </a:solidFill>
                <a:latin typeface="Ancizar Sans" panose="020B0602040300000003" pitchFamily="34" charset="0"/>
                <a:cs typeface="Ancizar Serif"/>
              </a:rPr>
              <a:t>Acuerdo 104 de 2020 del Consejo de Faculta de Ingeniería (Lineamientos procesos académicos de la Facultad de Ingeniería) </a:t>
            </a:r>
            <a:r>
              <a:rPr lang="es-CO" sz="1400" dirty="0">
                <a:solidFill>
                  <a:schemeClr val="tx1">
                    <a:lumMod val="65000"/>
                    <a:lumOff val="35000"/>
                  </a:schemeClr>
                </a:solidFill>
                <a:latin typeface="Ancizar Sans" panose="020B0602040300000003" pitchFamily="34" charset="0"/>
                <a:cs typeface="Ancizar Serif"/>
                <a:hlinkClick r:id="rId7"/>
              </a:rPr>
              <a:t>http://www.legal.unal.edu.co/rlunal/home/doc.jsp?d_i=97946</a:t>
            </a:r>
            <a:endParaRPr lang="es-CO" sz="1400" dirty="0">
              <a:solidFill>
                <a:schemeClr val="tx1">
                  <a:lumMod val="65000"/>
                  <a:lumOff val="35000"/>
                </a:schemeClr>
              </a:solidFill>
              <a:latin typeface="Ancizar Sans" panose="020B0602040300000003" pitchFamily="34" charset="0"/>
              <a:cs typeface="Ancizar Serif"/>
            </a:endParaRPr>
          </a:p>
        </p:txBody>
      </p:sp>
      <p:sp>
        <p:nvSpPr>
          <p:cNvPr id="16" name="CuadroTexto 15">
            <a:extLst>
              <a:ext uri="{FF2B5EF4-FFF2-40B4-BE49-F238E27FC236}">
                <a16:creationId xmlns:a16="http://schemas.microsoft.com/office/drawing/2014/main" id="{8326A9B2-4A4E-4CB9-CC0A-2F5BABD5078D}"/>
              </a:ext>
            </a:extLst>
          </p:cNvPr>
          <p:cNvSpPr txBox="1"/>
          <p:nvPr/>
        </p:nvSpPr>
        <p:spPr>
          <a:xfrm>
            <a:off x="7525129" y="4810506"/>
            <a:ext cx="4160052" cy="738664"/>
          </a:xfrm>
          <a:prstGeom prst="rect">
            <a:avLst/>
          </a:prstGeom>
          <a:noFill/>
        </p:spPr>
        <p:txBody>
          <a:bodyPr wrap="square" rtlCol="0">
            <a:spAutoFit/>
          </a:bodyPr>
          <a:lstStyle/>
          <a:p>
            <a:r>
              <a:rPr lang="es-CO" sz="1400" dirty="0">
                <a:solidFill>
                  <a:schemeClr val="tx1">
                    <a:lumMod val="65000"/>
                    <a:lumOff val="35000"/>
                  </a:schemeClr>
                </a:solidFill>
                <a:latin typeface="Ancizar Sans" panose="020B0602040300000003" pitchFamily="34" charset="0"/>
                <a:cs typeface="Ancizar Serif"/>
              </a:rPr>
              <a:t>Acuerdo de creación y estructura de cada programa: Ingresar a la web del programa requerido</a:t>
            </a:r>
          </a:p>
          <a:p>
            <a:r>
              <a:rPr lang="en-US" sz="1400" dirty="0">
                <a:solidFill>
                  <a:schemeClr val="tx1">
                    <a:lumMod val="65000"/>
                    <a:lumOff val="35000"/>
                  </a:schemeClr>
                </a:solidFill>
                <a:latin typeface="Ancizar Sans" panose="020B0602040300000003" pitchFamily="34" charset="0"/>
                <a:cs typeface="Ancizar Serif"/>
                <a:hlinkClick r:id="rId8"/>
              </a:rPr>
              <a:t>https://ingenieria.bogota.unal.edu.co/es/programas.html</a:t>
            </a:r>
            <a:r>
              <a:rPr lang="en-US" sz="1400" dirty="0">
                <a:solidFill>
                  <a:schemeClr val="tx1">
                    <a:lumMod val="65000"/>
                    <a:lumOff val="35000"/>
                  </a:schemeClr>
                </a:solidFill>
                <a:latin typeface="Ancizar Sans" panose="020B0602040300000003" pitchFamily="34" charset="0"/>
                <a:cs typeface="Ancizar Serif"/>
              </a:rPr>
              <a:t> </a:t>
            </a:r>
            <a:endParaRPr lang="es-CO" sz="1400" dirty="0">
              <a:solidFill>
                <a:schemeClr val="tx1">
                  <a:lumMod val="65000"/>
                  <a:lumOff val="35000"/>
                </a:schemeClr>
              </a:solidFill>
              <a:latin typeface="Ancizar Sans" panose="020B0602040300000003" pitchFamily="34" charset="0"/>
              <a:cs typeface="Ancizar Serif"/>
            </a:endParaRPr>
          </a:p>
        </p:txBody>
      </p:sp>
      <p:pic>
        <p:nvPicPr>
          <p:cNvPr id="17" name="Picture 12" descr="pdf2.png">
            <a:hlinkClick r:id="rId3"/>
            <a:extLst>
              <a:ext uri="{FF2B5EF4-FFF2-40B4-BE49-F238E27FC236}">
                <a16:creationId xmlns:a16="http://schemas.microsoft.com/office/drawing/2014/main" id="{A3330C55-2A98-2783-5837-4DD5F9701B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469" y="4630533"/>
            <a:ext cx="802133" cy="802133"/>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2" descr="pdf2.png">
            <a:hlinkClick r:id="rId3"/>
            <a:extLst>
              <a:ext uri="{FF2B5EF4-FFF2-40B4-BE49-F238E27FC236}">
                <a16:creationId xmlns:a16="http://schemas.microsoft.com/office/drawing/2014/main" id="{CE2291DF-4C4B-7AB5-7112-8621F7503D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716" y="3482975"/>
            <a:ext cx="802133" cy="802133"/>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2" descr="pdf2.png">
            <a:hlinkClick r:id="rId3"/>
            <a:extLst>
              <a:ext uri="{FF2B5EF4-FFF2-40B4-BE49-F238E27FC236}">
                <a16:creationId xmlns:a16="http://schemas.microsoft.com/office/drawing/2014/main" id="{36976114-977B-5A45-A7BB-81A027DD4A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715" y="4807778"/>
            <a:ext cx="802133" cy="8021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28697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44A5A0-9EFE-4565-A3E0-1741C9B3E554}"/>
              </a:ext>
            </a:extLst>
          </p:cNvPr>
          <p:cNvSpPr>
            <a:spLocks noGrp="1"/>
          </p:cNvSpPr>
          <p:nvPr>
            <p:ph type="title"/>
          </p:nvPr>
        </p:nvSpPr>
        <p:spPr>
          <a:xfrm>
            <a:off x="838200" y="461436"/>
            <a:ext cx="10515600" cy="1325563"/>
          </a:xfrm>
        </p:spPr>
        <p:txBody>
          <a:bodyPr>
            <a:normAutofit/>
          </a:bodyPr>
          <a:lstStyle/>
          <a:p>
            <a:r>
              <a:rPr lang="es-CO" sz="3000" b="1" dirty="0">
                <a:solidFill>
                  <a:srgbClr val="172B7E"/>
                </a:solidFill>
                <a:latin typeface="Ancizar Sans" panose="020B0602040300000003" pitchFamily="34" charset="0"/>
              </a:rPr>
              <a:t>Estatuto Estudiantil de la Universidad Nacional de Colombia</a:t>
            </a:r>
            <a:endParaRPr lang="en-US" sz="3000" b="1" dirty="0">
              <a:solidFill>
                <a:srgbClr val="172B7E"/>
              </a:solidFill>
              <a:latin typeface="Ancizar Sans" panose="020B0602040300000003" pitchFamily="34" charset="0"/>
            </a:endParaRPr>
          </a:p>
        </p:txBody>
      </p:sp>
      <p:sp>
        <p:nvSpPr>
          <p:cNvPr id="11" name="TextBox 10">
            <a:extLst>
              <a:ext uri="{FF2B5EF4-FFF2-40B4-BE49-F238E27FC236}">
                <a16:creationId xmlns:a16="http://schemas.microsoft.com/office/drawing/2014/main" id="{A702BF5D-7F5C-4A28-A3C4-0264DFCC3BE2}"/>
              </a:ext>
            </a:extLst>
          </p:cNvPr>
          <p:cNvSpPr txBox="1"/>
          <p:nvPr/>
        </p:nvSpPr>
        <p:spPr>
          <a:xfrm>
            <a:off x="1783080" y="1531891"/>
            <a:ext cx="8770620" cy="4652812"/>
          </a:xfrm>
          <a:prstGeom prst="rect">
            <a:avLst/>
          </a:prstGeom>
          <a:noFill/>
        </p:spPr>
        <p:txBody>
          <a:bodyPr wrap="square">
            <a:spAutoFit/>
          </a:bodyPr>
          <a:lstStyle/>
          <a:p>
            <a:pPr>
              <a:lnSpc>
                <a:spcPct val="107000"/>
              </a:lnSpc>
              <a:spcAft>
                <a:spcPts val="800"/>
              </a:spcAft>
            </a:pPr>
            <a:r>
              <a:rPr lang="es-CO" dirty="0">
                <a:solidFill>
                  <a:srgbClr val="212529"/>
                </a:solidFill>
                <a:highlight>
                  <a:srgbClr val="FFFF00"/>
                </a:highlight>
                <a:latin typeface="Segoe UI" panose="020B0502040204020203" pitchFamily="34" charset="0"/>
                <a:ea typeface="Times New Roman" panose="02020603050405020304" pitchFamily="18" charset="0"/>
                <a:cs typeface="Times New Roman" panose="02020603050405020304" pitchFamily="18" charset="0"/>
              </a:rPr>
              <a:t>ACUERDO 008 DE 2008 del CSU, </a:t>
            </a:r>
            <a:r>
              <a:rPr lang="en-US" dirty="0">
                <a:solidFill>
                  <a:srgbClr val="0F6FC5"/>
                </a:solidFill>
                <a:latin typeface="Segoe UI" panose="020B0502040204020203" pitchFamily="34" charset="0"/>
                <a:ea typeface="Times New Roman" panose="02020603050405020304" pitchFamily="18" charset="0"/>
                <a:cs typeface="Times New Roman" panose="02020603050405020304" pitchFamily="18" charset="0"/>
                <a:hlinkClick r:id="rId2"/>
              </a:rPr>
              <a:t>http://www.legal.unal.edu.co/rlunal/home/doc.jsp?d_i=34983</a:t>
            </a:r>
            <a:r>
              <a:rPr lang="en-US" dirty="0">
                <a:solidFill>
                  <a:srgbClr val="212529"/>
                </a:solidFill>
                <a:latin typeface="Segoe UI" panose="020B0502040204020203" pitchFamily="34" charset="0"/>
                <a:ea typeface="Times New Roman" panose="02020603050405020304" pitchFamily="18" charset="0"/>
                <a:cs typeface="Times New Roman" panose="02020603050405020304" pitchFamily="18" charset="0"/>
              </a:rPr>
              <a:t>.</a:t>
            </a:r>
          </a:p>
          <a:p>
            <a:pPr>
              <a:lnSpc>
                <a:spcPct val="107000"/>
              </a:lnSpc>
              <a:spcAft>
                <a:spcPts val="800"/>
              </a:spcAft>
            </a:pPr>
            <a:endParaRPr lang="en-US" dirty="0">
              <a:solidFill>
                <a:srgbClr val="212529"/>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b="1" dirty="0">
                <a:solidFill>
                  <a:srgbClr val="000000"/>
                </a:solidFill>
                <a:latin typeface="Arial" panose="020B0604020202020204" pitchFamily="34" charset="0"/>
              </a:rPr>
              <a:t>ARTÍCULO 19. </a:t>
            </a:r>
            <a:r>
              <a:rPr lang="en-US" b="1" dirty="0" err="1">
                <a:solidFill>
                  <a:srgbClr val="000000"/>
                </a:solidFill>
                <a:latin typeface="Arial" panose="020B0604020202020204" pitchFamily="34" charset="0"/>
              </a:rPr>
              <a:t>Reserva</a:t>
            </a:r>
            <a:r>
              <a:rPr lang="en-US" b="1" dirty="0">
                <a:solidFill>
                  <a:srgbClr val="000000"/>
                </a:solidFill>
                <a:latin typeface="Arial" panose="020B0604020202020204" pitchFamily="34" charset="0"/>
              </a:rPr>
              <a:t> de </a:t>
            </a:r>
            <a:r>
              <a:rPr lang="en-US" b="1" dirty="0" err="1">
                <a:solidFill>
                  <a:srgbClr val="000000"/>
                </a:solidFill>
                <a:latin typeface="Arial" panose="020B0604020202020204" pitchFamily="34" charset="0"/>
              </a:rPr>
              <a:t>cupo</a:t>
            </a:r>
            <a:r>
              <a:rPr lang="en-US" b="1" dirty="0">
                <a:solidFill>
                  <a:srgbClr val="000000"/>
                </a:solidFill>
                <a:latin typeface="Arial" panose="020B0604020202020204" pitchFamily="34" charset="0"/>
              </a:rPr>
              <a:t>.</a:t>
            </a:r>
            <a:endParaRPr lang="en-US" b="1" dirty="0">
              <a:solidFill>
                <a:srgbClr val="212529"/>
              </a:solidFill>
              <a:latin typeface="Segoe UI" panose="020B0502040204020203" pitchFamily="34" charset="0"/>
              <a:cs typeface="Times New Roman" panose="02020603050405020304" pitchFamily="18" charset="0"/>
            </a:endParaRPr>
          </a:p>
          <a:p>
            <a:pPr>
              <a:lnSpc>
                <a:spcPct val="107000"/>
              </a:lnSpc>
              <a:spcAft>
                <a:spcPts val="800"/>
              </a:spcAft>
            </a:pPr>
            <a:r>
              <a:rPr lang="es-ES" b="1" dirty="0">
                <a:solidFill>
                  <a:srgbClr val="000000"/>
                </a:solidFill>
                <a:latin typeface="Arial" panose="020B0604020202020204" pitchFamily="34" charset="0"/>
              </a:rPr>
              <a:t>DE LAS EVALUACIONES Y LAS CALIFICACIONES</a:t>
            </a:r>
            <a:endParaRPr lang="en-US" b="1" dirty="0">
              <a:solidFill>
                <a:srgbClr val="212529"/>
              </a:solidFill>
              <a:latin typeface="Segoe UI" panose="020B0502040204020203" pitchFamily="34" charset="0"/>
              <a:cs typeface="Times New Roman" panose="02020603050405020304" pitchFamily="18" charset="0"/>
            </a:endParaRPr>
          </a:p>
          <a:p>
            <a:pPr>
              <a:lnSpc>
                <a:spcPct val="107000"/>
              </a:lnSpc>
              <a:spcAft>
                <a:spcPts val="800"/>
              </a:spcAft>
            </a:pPr>
            <a:r>
              <a:rPr lang="es-ES" b="1" dirty="0">
                <a:solidFill>
                  <a:srgbClr val="000000"/>
                </a:solidFill>
                <a:latin typeface="Arial" panose="020B0604020202020204" pitchFamily="34" charset="0"/>
              </a:rPr>
              <a:t>DE LAS HOMOLOGACIONES, CONVALIDACIONES Y EQUIVALENCIAS</a:t>
            </a:r>
            <a:endParaRPr lang="en-US" b="1" dirty="0">
              <a:solidFill>
                <a:srgbClr val="212529"/>
              </a:solidFill>
              <a:latin typeface="Segoe UI" panose="020B0502040204020203" pitchFamily="34" charset="0"/>
              <a:cs typeface="Times New Roman" panose="02020603050405020304" pitchFamily="18" charset="0"/>
            </a:endParaRPr>
          </a:p>
          <a:p>
            <a:pPr>
              <a:lnSpc>
                <a:spcPct val="107000"/>
              </a:lnSpc>
              <a:spcAft>
                <a:spcPts val="800"/>
              </a:spcAft>
            </a:pPr>
            <a:r>
              <a:rPr lang="en-US" b="1" dirty="0">
                <a:solidFill>
                  <a:srgbClr val="000000"/>
                </a:solidFill>
                <a:latin typeface="Arial" panose="020B0604020202020204" pitchFamily="34" charset="0"/>
              </a:rPr>
              <a:t>DE LOS TRASLADOS</a:t>
            </a:r>
            <a:endParaRPr lang="en-US" b="1" dirty="0">
              <a:solidFill>
                <a:srgbClr val="212529"/>
              </a:solidFill>
              <a:latin typeface="Segoe UI" panose="020B0502040204020203" pitchFamily="34" charset="0"/>
              <a:cs typeface="Times New Roman" panose="02020603050405020304" pitchFamily="18" charset="0"/>
            </a:endParaRPr>
          </a:p>
          <a:p>
            <a:pPr>
              <a:lnSpc>
                <a:spcPct val="107000"/>
              </a:lnSpc>
              <a:spcAft>
                <a:spcPts val="800"/>
              </a:spcAft>
            </a:pPr>
            <a:r>
              <a:rPr lang="en-US" b="1" dirty="0">
                <a:solidFill>
                  <a:srgbClr val="000000"/>
                </a:solidFill>
                <a:latin typeface="Arial" panose="020B0604020202020204" pitchFamily="34" charset="0"/>
              </a:rPr>
              <a:t>DEL RENDIMIENTO ACADÉMICO</a:t>
            </a:r>
            <a:endParaRPr lang="en-US" b="1" dirty="0">
              <a:solidFill>
                <a:srgbClr val="212529"/>
              </a:solidFill>
              <a:latin typeface="Segoe UI" panose="020B0502040204020203" pitchFamily="34" charset="0"/>
              <a:cs typeface="Times New Roman" panose="02020603050405020304" pitchFamily="18" charset="0"/>
            </a:endParaRPr>
          </a:p>
          <a:p>
            <a:pPr>
              <a:lnSpc>
                <a:spcPct val="107000"/>
              </a:lnSpc>
              <a:spcAft>
                <a:spcPts val="800"/>
              </a:spcAft>
            </a:pPr>
            <a:r>
              <a:rPr lang="es-ES" b="1" dirty="0">
                <a:solidFill>
                  <a:srgbClr val="000000"/>
                </a:solidFill>
                <a:latin typeface="Arial" panose="020B0604020202020204" pitchFamily="34" charset="0"/>
              </a:rPr>
              <a:t>DE LA PÉRDIDA DE LA CALIDAD DE ESTUDIANTE</a:t>
            </a:r>
            <a:endParaRPr lang="en-US" b="1" dirty="0">
              <a:solidFill>
                <a:srgbClr val="212529"/>
              </a:solidFill>
              <a:latin typeface="Segoe UI" panose="020B0502040204020203" pitchFamily="34" charset="0"/>
              <a:cs typeface="Times New Roman" panose="02020603050405020304" pitchFamily="18" charset="0"/>
            </a:endParaRPr>
          </a:p>
          <a:p>
            <a:pPr>
              <a:lnSpc>
                <a:spcPct val="107000"/>
              </a:lnSpc>
              <a:spcAft>
                <a:spcPts val="800"/>
              </a:spcAft>
            </a:pPr>
            <a:r>
              <a:rPr lang="en-US" b="1" dirty="0">
                <a:solidFill>
                  <a:srgbClr val="000000"/>
                </a:solidFill>
                <a:latin typeface="Arial" panose="020B0604020202020204" pitchFamily="34" charset="0"/>
              </a:rPr>
              <a:t>DEL REINGRESO</a:t>
            </a:r>
            <a:endParaRPr lang="en-US" b="1" dirty="0">
              <a:solidFill>
                <a:srgbClr val="212529"/>
              </a:solidFill>
              <a:latin typeface="Segoe UI" panose="020B0502040204020203" pitchFamily="34" charset="0"/>
              <a:cs typeface="Times New Roman" panose="02020603050405020304" pitchFamily="18" charset="0"/>
            </a:endParaRPr>
          </a:p>
          <a:p>
            <a:pPr>
              <a:lnSpc>
                <a:spcPct val="107000"/>
              </a:lnSpc>
              <a:spcAft>
                <a:spcPts val="800"/>
              </a:spcAft>
            </a:pPr>
            <a:r>
              <a:rPr lang="es-ES" b="1" dirty="0">
                <a:solidFill>
                  <a:srgbClr val="000000"/>
                </a:solidFill>
                <a:latin typeface="Arial" panose="020B0604020202020204" pitchFamily="34" charset="0"/>
              </a:rPr>
              <a:t>DE LAS DISTINCIONES Y ESTÍMULOS ACADÉMICOS</a:t>
            </a:r>
            <a:endParaRPr lang="en-US" dirty="0">
              <a:solidFill>
                <a:srgbClr val="212529"/>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dirty="0">
              <a:solidFill>
                <a:srgbClr val="212529"/>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2" name="Título 1">
            <a:extLst>
              <a:ext uri="{FF2B5EF4-FFF2-40B4-BE49-F238E27FC236}">
                <a16:creationId xmlns:a16="http://schemas.microsoft.com/office/drawing/2014/main" id="{A303238E-F182-0712-32F8-2ACE34E7961E}"/>
              </a:ext>
            </a:extLst>
          </p:cNvPr>
          <p:cNvSpPr txBox="1">
            <a:spLocks/>
          </p:cNvSpPr>
          <p:nvPr/>
        </p:nvSpPr>
        <p:spPr>
          <a:xfrm>
            <a:off x="2497036" y="-57908"/>
            <a:ext cx="6482715"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NORMATIVA</a:t>
            </a:r>
          </a:p>
        </p:txBody>
      </p:sp>
      <p:sp>
        <p:nvSpPr>
          <p:cNvPr id="3" name="Título 1">
            <a:extLst>
              <a:ext uri="{FF2B5EF4-FFF2-40B4-BE49-F238E27FC236}">
                <a16:creationId xmlns:a16="http://schemas.microsoft.com/office/drawing/2014/main" id="{F089F0BD-9C66-1B43-2E58-4D2F0704FD38}"/>
              </a:ext>
            </a:extLst>
          </p:cNvPr>
          <p:cNvSpPr txBox="1">
            <a:spLocks/>
          </p:cNvSpPr>
          <p:nvPr/>
        </p:nvSpPr>
        <p:spPr>
          <a:xfrm>
            <a:off x="2497036" y="342673"/>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a:extLst>
              <a:ext uri="{FF2B5EF4-FFF2-40B4-BE49-F238E27FC236}">
                <a16:creationId xmlns:a16="http://schemas.microsoft.com/office/drawing/2014/main" id="{13F7EFF5-F1AA-6DE6-31A7-D84C092B06C4}"/>
              </a:ext>
            </a:extLst>
          </p:cNvPr>
          <p:cNvPicPr>
            <a:picLocks noChangeAspect="1"/>
          </p:cNvPicPr>
          <p:nvPr/>
        </p:nvPicPr>
        <p:blipFill>
          <a:blip r:embed="rId3"/>
          <a:stretch>
            <a:fillRect/>
          </a:stretch>
        </p:blipFill>
        <p:spPr>
          <a:xfrm>
            <a:off x="124773" y="27245"/>
            <a:ext cx="2372263" cy="297566"/>
          </a:xfrm>
          <a:prstGeom prst="rect">
            <a:avLst/>
          </a:prstGeom>
        </p:spPr>
      </p:pic>
    </p:spTree>
    <p:extLst>
      <p:ext uri="{BB962C8B-B14F-4D97-AF65-F5344CB8AC3E}">
        <p14:creationId xmlns:p14="http://schemas.microsoft.com/office/powerpoint/2010/main" val="1360311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44A5A0-9EFE-4565-A3E0-1741C9B3E554}"/>
              </a:ext>
            </a:extLst>
          </p:cNvPr>
          <p:cNvSpPr>
            <a:spLocks noGrp="1"/>
          </p:cNvSpPr>
          <p:nvPr>
            <p:ph type="title"/>
          </p:nvPr>
        </p:nvSpPr>
        <p:spPr>
          <a:xfrm>
            <a:off x="838200" y="542253"/>
            <a:ext cx="10515600" cy="1325563"/>
          </a:xfrm>
        </p:spPr>
        <p:txBody>
          <a:bodyPr>
            <a:normAutofit fontScale="90000"/>
          </a:bodyPr>
          <a:lstStyle/>
          <a:p>
            <a:r>
              <a:rPr lang="es-ES" sz="3200" b="1" dirty="0">
                <a:solidFill>
                  <a:srgbClr val="172B7E"/>
                </a:solidFill>
                <a:latin typeface="Ancizar Sans" panose="020B0602040300000003" pitchFamily="34" charset="0"/>
              </a:rPr>
              <a:t>Procesos académicos de los programas de posgrado de la Facultad de Ingeniería Sede Bogotá de la Universidad Nacional de Colombia</a:t>
            </a:r>
            <a:endParaRPr lang="en-US" sz="3200" b="1" dirty="0">
              <a:solidFill>
                <a:srgbClr val="172B7E"/>
              </a:solidFill>
              <a:latin typeface="Ancizar Sans" panose="020B0602040300000003" pitchFamily="34" charset="0"/>
            </a:endParaRPr>
          </a:p>
        </p:txBody>
      </p:sp>
      <p:sp>
        <p:nvSpPr>
          <p:cNvPr id="9" name="TextBox 8">
            <a:extLst>
              <a:ext uri="{FF2B5EF4-FFF2-40B4-BE49-F238E27FC236}">
                <a16:creationId xmlns:a16="http://schemas.microsoft.com/office/drawing/2014/main" id="{A5DDB99A-5A10-4F13-81AD-FC382FF3EC17}"/>
              </a:ext>
            </a:extLst>
          </p:cNvPr>
          <p:cNvSpPr txBox="1"/>
          <p:nvPr/>
        </p:nvSpPr>
        <p:spPr>
          <a:xfrm>
            <a:off x="1981200" y="1897969"/>
            <a:ext cx="8572500" cy="4181145"/>
          </a:xfrm>
          <a:prstGeom prst="rect">
            <a:avLst/>
          </a:prstGeom>
          <a:noFill/>
        </p:spPr>
        <p:txBody>
          <a:bodyPr wrap="square">
            <a:spAutoFit/>
          </a:bodyPr>
          <a:lstStyle/>
          <a:p>
            <a:r>
              <a:rPr lang="es-CO" dirty="0">
                <a:solidFill>
                  <a:srgbClr val="212529"/>
                </a:solidFill>
                <a:highlight>
                  <a:srgbClr val="FFFF00"/>
                </a:highlight>
                <a:latin typeface="Segoe UI" panose="020B0502040204020203" pitchFamily="34" charset="0"/>
                <a:ea typeface="Times New Roman" panose="02020603050405020304" pitchFamily="18" charset="0"/>
              </a:rPr>
              <a:t>[1] ACUERDO 033 DE 2008 del CSU, </a:t>
            </a:r>
            <a:r>
              <a:rPr lang="es-CO" b="1" dirty="0">
                <a:solidFill>
                  <a:srgbClr val="000000"/>
                </a:solidFill>
                <a:latin typeface="Ancizar Sans" panose="020B0602040300000003" pitchFamily="34" charset="0"/>
              </a:rPr>
              <a:t>Por el cual se reglamentan los trabajos finales, las tesis y el examen de calificación de los programas de posgrado de la Universidad Nacional de Colombia</a:t>
            </a:r>
            <a:r>
              <a:rPr lang="es-CO" dirty="0">
                <a:solidFill>
                  <a:srgbClr val="212529"/>
                </a:solidFill>
                <a:latin typeface="Segoe UI" panose="020B0502040204020203" pitchFamily="34" charset="0"/>
                <a:ea typeface="Times New Roman" panose="02020603050405020304" pitchFamily="18" charset="0"/>
              </a:rPr>
              <a:t>. </a:t>
            </a:r>
            <a:r>
              <a:rPr lang="en-US" dirty="0">
                <a:solidFill>
                  <a:srgbClr val="0F6FC5"/>
                </a:solidFill>
                <a:latin typeface="Segoe UI" panose="020B0502040204020203" pitchFamily="34" charset="0"/>
                <a:ea typeface="Times New Roman" panose="02020603050405020304" pitchFamily="18" charset="0"/>
                <a:cs typeface="Times New Roman" panose="02020603050405020304" pitchFamily="18" charset="0"/>
                <a:hlinkClick r:id="rId2"/>
              </a:rPr>
              <a:t>http://www.legal.unal.edu.co/rlunal/home/doc.jsp?d_i=34725</a:t>
            </a:r>
            <a:r>
              <a:rPr lang="en-US" dirty="0">
                <a:solidFill>
                  <a:srgbClr val="212529"/>
                </a:solidFill>
                <a:latin typeface="Segoe UI" panose="020B0502040204020203" pitchFamily="34" charset="0"/>
                <a:ea typeface="Times New Roman" panose="02020603050405020304" pitchFamily="18" charset="0"/>
              </a:rPr>
              <a:t>.</a:t>
            </a:r>
            <a:br>
              <a:rPr lang="en-US" dirty="0">
                <a:solidFill>
                  <a:srgbClr val="212529"/>
                </a:solidFill>
                <a:latin typeface="Segoe UI" panose="020B0502040204020203" pitchFamily="34" charset="0"/>
                <a:ea typeface="Times New Roman" panose="02020603050405020304" pitchFamily="18" charset="0"/>
              </a:rPr>
            </a:br>
            <a:endParaRPr lang="en-US" dirty="0">
              <a:solidFill>
                <a:srgbClr val="212529"/>
              </a:solidFill>
              <a:latin typeface="Segoe UI" panose="020B0502040204020203" pitchFamily="34" charset="0"/>
              <a:ea typeface="Times New Roman" panose="02020603050405020304" pitchFamily="18" charset="0"/>
            </a:endParaRPr>
          </a:p>
          <a:p>
            <a:pPr>
              <a:lnSpc>
                <a:spcPct val="107000"/>
              </a:lnSpc>
              <a:spcAft>
                <a:spcPts val="800"/>
              </a:spcAft>
            </a:pPr>
            <a:r>
              <a:rPr lang="es-ES" b="1" dirty="0">
                <a:solidFill>
                  <a:srgbClr val="000000"/>
                </a:solidFill>
                <a:latin typeface="Arial" panose="020B0604020202020204" pitchFamily="34" charset="0"/>
              </a:rPr>
              <a:t>ARTÍCULO </a:t>
            </a:r>
            <a:r>
              <a:rPr lang="es-ES" b="1" u="sng" dirty="0">
                <a:solidFill>
                  <a:srgbClr val="7C9240"/>
                </a:solidFill>
                <a:latin typeface="Arial" panose="020B0604020202020204" pitchFamily="34" charset="0"/>
              </a:rPr>
              <a:t> </a:t>
            </a:r>
            <a:r>
              <a:rPr lang="es-ES" b="1" dirty="0">
                <a:solidFill>
                  <a:srgbClr val="000000"/>
                </a:solidFill>
                <a:latin typeface="Arial" panose="020B0604020202020204" pitchFamily="34" charset="0"/>
              </a:rPr>
              <a:t>2. El tutor(a)</a:t>
            </a:r>
            <a:endParaRPr lang="en-US" b="1" dirty="0">
              <a:solidFill>
                <a:srgbClr val="212529"/>
              </a:solidFill>
              <a:latin typeface="Segoe UI" panose="020B0502040204020203" pitchFamily="34" charset="0"/>
              <a:cs typeface="Times New Roman" panose="02020603050405020304" pitchFamily="18" charset="0"/>
            </a:endParaRPr>
          </a:p>
          <a:p>
            <a:pPr>
              <a:lnSpc>
                <a:spcPct val="107000"/>
              </a:lnSpc>
              <a:spcAft>
                <a:spcPts val="800"/>
              </a:spcAft>
            </a:pPr>
            <a:r>
              <a:rPr lang="es-ES" b="1" dirty="0">
                <a:solidFill>
                  <a:srgbClr val="000000"/>
                </a:solidFill>
                <a:latin typeface="Arial" panose="020B0604020202020204" pitchFamily="34" charset="0"/>
              </a:rPr>
              <a:t>ARTÍCULO </a:t>
            </a:r>
            <a:r>
              <a:rPr lang="es-ES" b="1" u="sng" dirty="0">
                <a:solidFill>
                  <a:srgbClr val="7C9240"/>
                </a:solidFill>
                <a:latin typeface="Arial" panose="020B0604020202020204" pitchFamily="34" charset="0"/>
              </a:rPr>
              <a:t> </a:t>
            </a:r>
            <a:r>
              <a:rPr lang="es-ES" b="1" dirty="0">
                <a:solidFill>
                  <a:srgbClr val="000000"/>
                </a:solidFill>
                <a:latin typeface="Arial" panose="020B0604020202020204" pitchFamily="34" charset="0"/>
              </a:rPr>
              <a:t>4.</a:t>
            </a:r>
            <a:r>
              <a:rPr lang="es-ES" dirty="0">
                <a:solidFill>
                  <a:srgbClr val="000000"/>
                </a:solidFill>
                <a:latin typeface="Arial" panose="020B0604020202020204" pitchFamily="34" charset="0"/>
              </a:rPr>
              <a:t> </a:t>
            </a:r>
            <a:r>
              <a:rPr lang="es-ES" b="1" dirty="0">
                <a:solidFill>
                  <a:srgbClr val="000000"/>
                </a:solidFill>
                <a:latin typeface="Arial" panose="020B0604020202020204" pitchFamily="34" charset="0"/>
              </a:rPr>
              <a:t>El director(a) de trabajo final o de tesis.</a:t>
            </a:r>
          </a:p>
          <a:p>
            <a:pPr>
              <a:lnSpc>
                <a:spcPct val="107000"/>
              </a:lnSpc>
              <a:spcAft>
                <a:spcPts val="800"/>
              </a:spcAft>
            </a:pPr>
            <a:r>
              <a:rPr lang="es-ES" b="1" dirty="0">
                <a:solidFill>
                  <a:srgbClr val="000000"/>
                </a:solidFill>
                <a:latin typeface="Arial" panose="020B0604020202020204" pitchFamily="34" charset="0"/>
                <a:ea typeface="Calibri" panose="020F0502020204030204" pitchFamily="34" charset="0"/>
                <a:cs typeface="Times New Roman" panose="02020603050405020304" pitchFamily="18" charset="0"/>
              </a:rPr>
              <a:t>Trabajos finales, proyectos de tesis</a:t>
            </a:r>
          </a:p>
          <a:p>
            <a:pPr>
              <a:lnSpc>
                <a:spcPct val="107000"/>
              </a:lnSpc>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212529"/>
                </a:solidFill>
                <a:highlight>
                  <a:srgbClr val="FFFF00"/>
                </a:highlight>
                <a:latin typeface="Segoe UI" panose="020B0502040204020203" pitchFamily="34" charset="0"/>
                <a:ea typeface="Times New Roman" panose="02020603050405020304" pitchFamily="18" charset="0"/>
              </a:rPr>
              <a:t>[2] ACUERDO 56 DE 2012 CSU</a:t>
            </a:r>
            <a:r>
              <a:rPr lang="en-US" dirty="0">
                <a:solidFill>
                  <a:srgbClr val="212529"/>
                </a:solidFill>
                <a:latin typeface="Segoe UI" panose="020B0502040204020203" pitchFamily="34" charset="0"/>
                <a:ea typeface="Times New Roman" panose="02020603050405020304" pitchFamily="18" charset="0"/>
              </a:rPr>
              <a:t>, </a:t>
            </a:r>
            <a:r>
              <a:rPr lang="en-US" b="1" dirty="0">
                <a:solidFill>
                  <a:srgbClr val="000000"/>
                </a:solidFill>
                <a:latin typeface="Ancizar Sans" panose="020B0602040300000003" pitchFamily="34" charset="0"/>
              </a:rPr>
              <a:t>por </a:t>
            </a:r>
            <a:r>
              <a:rPr lang="en-US" b="1" dirty="0" err="1">
                <a:solidFill>
                  <a:srgbClr val="000000"/>
                </a:solidFill>
                <a:latin typeface="Ancizar Sans" panose="020B0602040300000003" pitchFamily="34" charset="0"/>
              </a:rPr>
              <a:t>el</a:t>
            </a:r>
            <a:r>
              <a:rPr lang="en-US" b="1" dirty="0">
                <a:solidFill>
                  <a:srgbClr val="000000"/>
                </a:solidFill>
                <a:latin typeface="Ancizar Sans" panose="020B0602040300000003" pitchFamily="34" charset="0"/>
              </a:rPr>
              <a:t> </a:t>
            </a:r>
            <a:r>
              <a:rPr lang="en-US" b="1" dirty="0" err="1">
                <a:solidFill>
                  <a:srgbClr val="000000"/>
                </a:solidFill>
                <a:latin typeface="Ancizar Sans" panose="020B0602040300000003" pitchFamily="34" charset="0"/>
              </a:rPr>
              <a:t>cual</a:t>
            </a:r>
            <a:r>
              <a:rPr lang="en-US" b="1" dirty="0">
                <a:solidFill>
                  <a:srgbClr val="000000"/>
                </a:solidFill>
                <a:latin typeface="Ancizar Sans" panose="020B0602040300000003" pitchFamily="34" charset="0"/>
              </a:rPr>
              <a:t> se </a:t>
            </a:r>
            <a:r>
              <a:rPr lang="en-US" b="1" dirty="0" err="1">
                <a:solidFill>
                  <a:srgbClr val="000000"/>
                </a:solidFill>
                <a:latin typeface="Ancizar Sans" panose="020B0602040300000003" pitchFamily="34" charset="0"/>
              </a:rPr>
              <a:t>modifica</a:t>
            </a:r>
            <a:r>
              <a:rPr lang="en-US" b="1" dirty="0">
                <a:solidFill>
                  <a:srgbClr val="000000"/>
                </a:solidFill>
                <a:latin typeface="Ancizar Sans" panose="020B0602040300000003" pitchFamily="34" charset="0"/>
              </a:rPr>
              <a:t> </a:t>
            </a:r>
            <a:r>
              <a:rPr lang="en-US" b="1" dirty="0" err="1">
                <a:solidFill>
                  <a:srgbClr val="000000"/>
                </a:solidFill>
                <a:latin typeface="Ancizar Sans" panose="020B0602040300000003" pitchFamily="34" charset="0"/>
              </a:rPr>
              <a:t>parcialmente</a:t>
            </a:r>
            <a:r>
              <a:rPr lang="en-US" b="1" dirty="0">
                <a:solidFill>
                  <a:srgbClr val="000000"/>
                </a:solidFill>
                <a:latin typeface="Ancizar Sans" panose="020B0602040300000003" pitchFamily="34" charset="0"/>
              </a:rPr>
              <a:t> </a:t>
            </a:r>
            <a:r>
              <a:rPr lang="en-US" b="1" dirty="0" err="1">
                <a:solidFill>
                  <a:srgbClr val="000000"/>
                </a:solidFill>
                <a:latin typeface="Ancizar Sans" panose="020B0602040300000003" pitchFamily="34" charset="0"/>
              </a:rPr>
              <a:t>el</a:t>
            </a:r>
            <a:r>
              <a:rPr lang="en-US" b="1" dirty="0">
                <a:solidFill>
                  <a:srgbClr val="000000"/>
                </a:solidFill>
                <a:latin typeface="Ancizar Sans" panose="020B0602040300000003" pitchFamily="34" charset="0"/>
              </a:rPr>
              <a:t> </a:t>
            </a:r>
            <a:r>
              <a:rPr lang="en-US" b="1" dirty="0" err="1">
                <a:solidFill>
                  <a:srgbClr val="000000"/>
                </a:solidFill>
                <a:latin typeface="Ancizar Sans" panose="020B0602040300000003" pitchFamily="34" charset="0"/>
              </a:rPr>
              <a:t>Acuerdo</a:t>
            </a:r>
            <a:r>
              <a:rPr lang="en-US" b="1" dirty="0">
                <a:solidFill>
                  <a:srgbClr val="000000"/>
                </a:solidFill>
                <a:latin typeface="Ancizar Sans" panose="020B0602040300000003" pitchFamily="34" charset="0"/>
              </a:rPr>
              <a:t> 033 de 2008 del CSU. </a:t>
            </a:r>
            <a:r>
              <a:rPr lang="en-US" dirty="0">
                <a:solidFill>
                  <a:srgbClr val="212529"/>
                </a:solidFill>
                <a:latin typeface="Segoe UI" panose="020B0502040204020203" pitchFamily="34" charset="0"/>
                <a:ea typeface="Times New Roman" panose="02020603050405020304" pitchFamily="18" charset="0"/>
                <a:hlinkClick r:id="rId3"/>
              </a:rPr>
              <a:t>http://www.legal.unal.edu.co/rlunal/home/doc.jsp?d_i=48208</a:t>
            </a:r>
            <a:r>
              <a:rPr lang="en-US" dirty="0">
                <a:solidFill>
                  <a:srgbClr val="212529"/>
                </a:solidFill>
                <a:latin typeface="Segoe UI" panose="020B0502040204020203" pitchFamily="34" charset="0"/>
                <a:ea typeface="Times New Roman" panose="02020603050405020304" pitchFamily="18" charset="0"/>
              </a:rPr>
              <a:t> </a:t>
            </a:r>
          </a:p>
          <a:p>
            <a:endParaRPr lang="en-US" dirty="0">
              <a:solidFill>
                <a:srgbClr val="212529"/>
              </a:solidFill>
              <a:latin typeface="Segoe UI" panose="020B0502040204020203" pitchFamily="34" charset="0"/>
              <a:ea typeface="Times New Roman" panose="02020603050405020304" pitchFamily="18" charset="0"/>
            </a:endParaRPr>
          </a:p>
          <a:p>
            <a:r>
              <a:rPr lang="en-US" b="1" dirty="0">
                <a:solidFill>
                  <a:srgbClr val="000000"/>
                </a:solidFill>
                <a:latin typeface="Arial" panose="020B0604020202020204" pitchFamily="34" charset="0"/>
              </a:rPr>
              <a:t>ARTÍCULO </a:t>
            </a:r>
            <a:r>
              <a:rPr lang="en-US" b="1" u="sng" dirty="0">
                <a:solidFill>
                  <a:srgbClr val="7C9240"/>
                </a:solidFill>
                <a:latin typeface="Arial" panose="020B0604020202020204" pitchFamily="34" charset="0"/>
              </a:rPr>
              <a:t> </a:t>
            </a:r>
            <a:r>
              <a:rPr lang="en-US" b="1" dirty="0">
                <a:solidFill>
                  <a:srgbClr val="000000"/>
                </a:solidFill>
                <a:latin typeface="Arial" panose="020B0604020202020204" pitchFamily="34" charset="0"/>
              </a:rPr>
              <a:t>1.</a:t>
            </a:r>
            <a:r>
              <a:rPr lang="en-US" dirty="0">
                <a:solidFill>
                  <a:srgbClr val="000000"/>
                </a:solidFill>
                <a:latin typeface="Arial" panose="020B0604020202020204" pitchFamily="34" charset="0"/>
              </a:rPr>
              <a:t>  </a:t>
            </a:r>
            <a:r>
              <a:rPr lang="es-ES" b="1" i="1" dirty="0">
                <a:solidFill>
                  <a:srgbClr val="000000"/>
                </a:solidFill>
                <a:latin typeface="Arial" panose="020B0604020202020204" pitchFamily="34" charset="0"/>
              </a:rPr>
              <a:t>El codirector(a).</a:t>
            </a:r>
          </a:p>
          <a:p>
            <a:r>
              <a:rPr lang="en-US" b="1" dirty="0">
                <a:solidFill>
                  <a:srgbClr val="000000"/>
                </a:solidFill>
                <a:latin typeface="Arial" panose="020B0604020202020204" pitchFamily="34" charset="0"/>
              </a:rPr>
              <a:t>ARTÍCULO </a:t>
            </a:r>
            <a:r>
              <a:rPr lang="en-US" b="1" u="sng" dirty="0">
                <a:solidFill>
                  <a:srgbClr val="7C9240"/>
                </a:solidFill>
                <a:latin typeface="Arial" panose="020B0604020202020204" pitchFamily="34" charset="0"/>
              </a:rPr>
              <a:t> </a:t>
            </a:r>
            <a:r>
              <a:rPr lang="en-US" b="1" dirty="0">
                <a:solidFill>
                  <a:srgbClr val="000000"/>
                </a:solidFill>
                <a:latin typeface="Arial" panose="020B0604020202020204" pitchFamily="34" charset="0"/>
              </a:rPr>
              <a:t>2.</a:t>
            </a:r>
            <a:r>
              <a:rPr lang="en-US" dirty="0">
                <a:solidFill>
                  <a:srgbClr val="000000"/>
                </a:solidFill>
                <a:latin typeface="Arial" panose="020B0604020202020204" pitchFamily="34" charset="0"/>
              </a:rPr>
              <a:t>  </a:t>
            </a:r>
            <a:r>
              <a:rPr lang="es-ES" b="1" i="1" dirty="0">
                <a:solidFill>
                  <a:srgbClr val="000000"/>
                </a:solidFill>
                <a:latin typeface="Arial" panose="020B0604020202020204" pitchFamily="34" charset="0"/>
              </a:rPr>
              <a:t>Los jurados de tesis.</a:t>
            </a:r>
            <a:endParaRPr lang="en-US" dirty="0">
              <a:solidFill>
                <a:srgbClr val="212529"/>
              </a:solidFill>
              <a:latin typeface="Segoe UI" panose="020B0502040204020203" pitchFamily="34" charset="0"/>
              <a:ea typeface="Times New Roman" panose="02020603050405020304" pitchFamily="18" charset="0"/>
            </a:endParaRPr>
          </a:p>
        </p:txBody>
      </p:sp>
      <p:sp>
        <p:nvSpPr>
          <p:cNvPr id="2" name="Título 1">
            <a:extLst>
              <a:ext uri="{FF2B5EF4-FFF2-40B4-BE49-F238E27FC236}">
                <a16:creationId xmlns:a16="http://schemas.microsoft.com/office/drawing/2014/main" id="{6751519F-10A2-3BFE-EF85-692CB72356C8}"/>
              </a:ext>
            </a:extLst>
          </p:cNvPr>
          <p:cNvSpPr txBox="1">
            <a:spLocks/>
          </p:cNvSpPr>
          <p:nvPr/>
        </p:nvSpPr>
        <p:spPr>
          <a:xfrm>
            <a:off x="2497036" y="-57908"/>
            <a:ext cx="6482715"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NORMATIVA</a:t>
            </a:r>
          </a:p>
        </p:txBody>
      </p:sp>
      <p:sp>
        <p:nvSpPr>
          <p:cNvPr id="3" name="Título 1">
            <a:extLst>
              <a:ext uri="{FF2B5EF4-FFF2-40B4-BE49-F238E27FC236}">
                <a16:creationId xmlns:a16="http://schemas.microsoft.com/office/drawing/2014/main" id="{AD5772C2-5D95-CFBF-FA9D-720CDAA19F98}"/>
              </a:ext>
            </a:extLst>
          </p:cNvPr>
          <p:cNvSpPr txBox="1">
            <a:spLocks/>
          </p:cNvSpPr>
          <p:nvPr/>
        </p:nvSpPr>
        <p:spPr>
          <a:xfrm>
            <a:off x="2497036" y="342673"/>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a:extLst>
              <a:ext uri="{FF2B5EF4-FFF2-40B4-BE49-F238E27FC236}">
                <a16:creationId xmlns:a16="http://schemas.microsoft.com/office/drawing/2014/main" id="{04954225-C3F4-F7B6-6610-9CEE148761FD}"/>
              </a:ext>
            </a:extLst>
          </p:cNvPr>
          <p:cNvPicPr>
            <a:picLocks noChangeAspect="1"/>
          </p:cNvPicPr>
          <p:nvPr/>
        </p:nvPicPr>
        <p:blipFill>
          <a:blip r:embed="rId4"/>
          <a:stretch>
            <a:fillRect/>
          </a:stretch>
        </p:blipFill>
        <p:spPr>
          <a:xfrm>
            <a:off x="124773" y="27245"/>
            <a:ext cx="2372263" cy="297566"/>
          </a:xfrm>
          <a:prstGeom prst="rect">
            <a:avLst/>
          </a:prstGeom>
        </p:spPr>
      </p:pic>
    </p:spTree>
    <p:extLst>
      <p:ext uri="{BB962C8B-B14F-4D97-AF65-F5344CB8AC3E}">
        <p14:creationId xmlns:p14="http://schemas.microsoft.com/office/powerpoint/2010/main" val="114490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44A5A0-9EFE-4565-A3E0-1741C9B3E554}"/>
              </a:ext>
            </a:extLst>
          </p:cNvPr>
          <p:cNvSpPr>
            <a:spLocks noGrp="1"/>
          </p:cNvSpPr>
          <p:nvPr>
            <p:ph type="title"/>
          </p:nvPr>
        </p:nvSpPr>
        <p:spPr>
          <a:xfrm>
            <a:off x="838200" y="776864"/>
            <a:ext cx="10515600" cy="1325563"/>
          </a:xfrm>
        </p:spPr>
        <p:txBody>
          <a:bodyPr>
            <a:normAutofit fontScale="90000"/>
          </a:bodyPr>
          <a:lstStyle/>
          <a:p>
            <a:r>
              <a:rPr lang="es-ES" sz="3200" b="1" dirty="0">
                <a:solidFill>
                  <a:srgbClr val="172B7E"/>
                </a:solidFill>
                <a:latin typeface="Ancizar Sans" panose="020B0602040300000003" pitchFamily="34" charset="0"/>
              </a:rPr>
              <a:t>Procesos académicos de los programas de posgrado de la Facultad de Ingeniería Sede Bogotá de la Universidad Nacional de Colombia</a:t>
            </a:r>
            <a:endParaRPr lang="en-US" sz="3200" b="1" dirty="0">
              <a:solidFill>
                <a:srgbClr val="172B7E"/>
              </a:solidFill>
              <a:latin typeface="Ancizar Sans" panose="020B0602040300000003" pitchFamily="34" charset="0"/>
            </a:endParaRPr>
          </a:p>
        </p:txBody>
      </p:sp>
      <p:sp>
        <p:nvSpPr>
          <p:cNvPr id="9" name="TextBox 8">
            <a:extLst>
              <a:ext uri="{FF2B5EF4-FFF2-40B4-BE49-F238E27FC236}">
                <a16:creationId xmlns:a16="http://schemas.microsoft.com/office/drawing/2014/main" id="{A5DDB99A-5A10-4F13-81AD-FC382FF3EC17}"/>
              </a:ext>
            </a:extLst>
          </p:cNvPr>
          <p:cNvSpPr txBox="1"/>
          <p:nvPr/>
        </p:nvSpPr>
        <p:spPr>
          <a:xfrm>
            <a:off x="1981200" y="2132580"/>
            <a:ext cx="8572500" cy="2031325"/>
          </a:xfrm>
          <a:prstGeom prst="rect">
            <a:avLst/>
          </a:prstGeom>
          <a:noFill/>
        </p:spPr>
        <p:txBody>
          <a:bodyPr wrap="square">
            <a:spAutoFit/>
          </a:bodyPr>
          <a:lstStyle/>
          <a:p>
            <a:r>
              <a:rPr lang="en-US" dirty="0">
                <a:solidFill>
                  <a:srgbClr val="212529"/>
                </a:solidFill>
                <a:highlight>
                  <a:srgbClr val="FFFF00"/>
                </a:highlight>
                <a:latin typeface="Segoe UI" panose="020B0502040204020203" pitchFamily="34" charset="0"/>
              </a:rPr>
              <a:t>[3] ACUERDO 104 DE 2020 del CFI</a:t>
            </a:r>
            <a:r>
              <a:rPr lang="en-US" dirty="0">
                <a:solidFill>
                  <a:srgbClr val="212529"/>
                </a:solidFill>
                <a:latin typeface="Segoe UI" panose="020B0502040204020203" pitchFamily="34" charset="0"/>
              </a:rPr>
              <a:t>, </a:t>
            </a:r>
            <a:r>
              <a:rPr lang="es-ES" b="1" dirty="0">
                <a:solidFill>
                  <a:srgbClr val="000000"/>
                </a:solidFill>
                <a:latin typeface="Ancizar Sans" panose="020B0602040300000003" pitchFamily="34" charset="0"/>
              </a:rPr>
              <a:t>Por el cual se reglamentan procesos académicos de los programas de posgrado de la Facultad de Ingeniería Sede Bogotá de la Universidad Nacional de Colombia. </a:t>
            </a:r>
            <a:r>
              <a:rPr lang="es-ES" b="1" dirty="0">
                <a:solidFill>
                  <a:srgbClr val="000000"/>
                </a:solidFill>
                <a:latin typeface="Ancizar Sans" panose="020B0602040300000003" pitchFamily="34" charset="0"/>
                <a:hlinkClick r:id="rId2"/>
              </a:rPr>
              <a:t>http://www.legal.unal.edu.co/rlunal/home/doc.jsp?d_i=97946</a:t>
            </a:r>
            <a:r>
              <a:rPr lang="es-ES" b="1" dirty="0">
                <a:solidFill>
                  <a:srgbClr val="000000"/>
                </a:solidFill>
                <a:latin typeface="Ancizar Sans" panose="020B0602040300000003" pitchFamily="34" charset="0"/>
              </a:rPr>
              <a:t> </a:t>
            </a:r>
          </a:p>
          <a:p>
            <a:endParaRPr lang="es-ES" b="1" dirty="0">
              <a:solidFill>
                <a:srgbClr val="000000"/>
              </a:solidFill>
              <a:latin typeface="Ancizar Sans" panose="020B0602040300000003" pitchFamily="34" charset="0"/>
            </a:endParaRPr>
          </a:p>
          <a:p>
            <a:r>
              <a:rPr lang="es-ES" b="1" dirty="0">
                <a:solidFill>
                  <a:srgbClr val="000000"/>
                </a:solidFill>
                <a:latin typeface="Ancizar Sans" panose="020B0602040300000003" pitchFamily="34" charset="0"/>
              </a:rPr>
              <a:t>CAPITULO I. TRABAJO FINAL DE MAESTRÍA</a:t>
            </a:r>
          </a:p>
          <a:p>
            <a:r>
              <a:rPr lang="es-ES" b="1" dirty="0">
                <a:solidFill>
                  <a:srgbClr val="000000"/>
                </a:solidFill>
                <a:latin typeface="Ancizar Sans" panose="020B0602040300000003" pitchFamily="34" charset="0"/>
              </a:rPr>
              <a:t>CAPITULO II. TESIS DE MAESTRÍA</a:t>
            </a:r>
          </a:p>
          <a:p>
            <a:r>
              <a:rPr lang="en-US" b="1" dirty="0">
                <a:solidFill>
                  <a:srgbClr val="000000"/>
                </a:solidFill>
                <a:latin typeface="Ancizar Sans" panose="020B0602040300000003" pitchFamily="34" charset="0"/>
              </a:rPr>
              <a:t>CAPITULO III. </a:t>
            </a:r>
            <a:r>
              <a:rPr lang="en-US" b="1">
                <a:solidFill>
                  <a:srgbClr val="000000"/>
                </a:solidFill>
                <a:latin typeface="Ancizar Sans" panose="020B0602040300000003" pitchFamily="34" charset="0"/>
              </a:rPr>
              <a:t>TESIS DE DOCTORADO</a:t>
            </a:r>
            <a:endParaRPr lang="en-US" dirty="0"/>
          </a:p>
        </p:txBody>
      </p:sp>
      <p:sp>
        <p:nvSpPr>
          <p:cNvPr id="2" name="Título 1">
            <a:extLst>
              <a:ext uri="{FF2B5EF4-FFF2-40B4-BE49-F238E27FC236}">
                <a16:creationId xmlns:a16="http://schemas.microsoft.com/office/drawing/2014/main" id="{054F68C4-AE74-55D9-D789-B11BBE249D27}"/>
              </a:ext>
            </a:extLst>
          </p:cNvPr>
          <p:cNvSpPr txBox="1">
            <a:spLocks/>
          </p:cNvSpPr>
          <p:nvPr/>
        </p:nvSpPr>
        <p:spPr>
          <a:xfrm>
            <a:off x="2497036" y="-57908"/>
            <a:ext cx="6482715"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NORMATIVA</a:t>
            </a:r>
          </a:p>
        </p:txBody>
      </p:sp>
      <p:sp>
        <p:nvSpPr>
          <p:cNvPr id="3" name="Título 1">
            <a:extLst>
              <a:ext uri="{FF2B5EF4-FFF2-40B4-BE49-F238E27FC236}">
                <a16:creationId xmlns:a16="http://schemas.microsoft.com/office/drawing/2014/main" id="{A921FDB0-A6DF-A126-9867-B0F95391CD30}"/>
              </a:ext>
            </a:extLst>
          </p:cNvPr>
          <p:cNvSpPr txBox="1">
            <a:spLocks/>
          </p:cNvSpPr>
          <p:nvPr/>
        </p:nvSpPr>
        <p:spPr>
          <a:xfrm>
            <a:off x="2497036" y="342673"/>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a:extLst>
              <a:ext uri="{FF2B5EF4-FFF2-40B4-BE49-F238E27FC236}">
                <a16:creationId xmlns:a16="http://schemas.microsoft.com/office/drawing/2014/main" id="{E7C582E4-8FC0-B3C5-4E13-E2C163C64B12}"/>
              </a:ext>
            </a:extLst>
          </p:cNvPr>
          <p:cNvPicPr>
            <a:picLocks noChangeAspect="1"/>
          </p:cNvPicPr>
          <p:nvPr/>
        </p:nvPicPr>
        <p:blipFill>
          <a:blip r:embed="rId3"/>
          <a:stretch>
            <a:fillRect/>
          </a:stretch>
        </p:blipFill>
        <p:spPr>
          <a:xfrm>
            <a:off x="124773" y="27245"/>
            <a:ext cx="2372263" cy="297566"/>
          </a:xfrm>
          <a:prstGeom prst="rect">
            <a:avLst/>
          </a:prstGeom>
        </p:spPr>
      </p:pic>
    </p:spTree>
    <p:extLst>
      <p:ext uri="{BB962C8B-B14F-4D97-AF65-F5344CB8AC3E}">
        <p14:creationId xmlns:p14="http://schemas.microsoft.com/office/powerpoint/2010/main" val="3753565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64AAB05-D42E-9B5D-3332-C2EBB8A2B07C}"/>
              </a:ext>
            </a:extLst>
          </p:cNvPr>
          <p:cNvSpPr txBox="1"/>
          <p:nvPr/>
        </p:nvSpPr>
        <p:spPr>
          <a:xfrm>
            <a:off x="1060147" y="2234595"/>
            <a:ext cx="7265110" cy="1200329"/>
          </a:xfrm>
          <a:prstGeom prst="rect">
            <a:avLst/>
          </a:prstGeom>
          <a:noFill/>
        </p:spPr>
        <p:txBody>
          <a:bodyPr wrap="square" rtlCol="0">
            <a:spAutoFit/>
          </a:bodyPr>
          <a:lstStyle/>
          <a:p>
            <a:r>
              <a:rPr lang="es-MX" sz="7200" b="1" dirty="0">
                <a:solidFill>
                  <a:schemeClr val="bg1"/>
                </a:solidFill>
                <a:latin typeface="Ancizar Sans" panose="020B0602040300000003" pitchFamily="34" charset="0"/>
              </a:rPr>
              <a:t>GRACIAS!</a:t>
            </a:r>
            <a:endParaRPr lang="es-CO" sz="7200" b="1" dirty="0">
              <a:solidFill>
                <a:schemeClr val="bg1"/>
              </a:solidFill>
              <a:latin typeface="Ancizar Sans" panose="020B0602040300000003" pitchFamily="34" charset="0"/>
            </a:endParaRPr>
          </a:p>
        </p:txBody>
      </p:sp>
      <p:sp>
        <p:nvSpPr>
          <p:cNvPr id="2" name="CuadroTexto 1">
            <a:extLst>
              <a:ext uri="{FF2B5EF4-FFF2-40B4-BE49-F238E27FC236}">
                <a16:creationId xmlns:a16="http://schemas.microsoft.com/office/drawing/2014/main" id="{1031DF2E-10C2-B5DD-623A-71FCDFDE24E1}"/>
              </a:ext>
            </a:extLst>
          </p:cNvPr>
          <p:cNvSpPr txBox="1"/>
          <p:nvPr/>
        </p:nvSpPr>
        <p:spPr>
          <a:xfrm>
            <a:off x="582913" y="4623405"/>
            <a:ext cx="5279923" cy="1077218"/>
          </a:xfrm>
          <a:prstGeom prst="rect">
            <a:avLst/>
          </a:prstGeom>
          <a:noFill/>
        </p:spPr>
        <p:txBody>
          <a:bodyPr wrap="square" rtlCol="0">
            <a:spAutoFit/>
          </a:bodyPr>
          <a:lstStyle/>
          <a:p>
            <a:r>
              <a:rPr lang="es-MX" sz="3200" b="1" i="1" dirty="0">
                <a:solidFill>
                  <a:srgbClr val="FFD10A"/>
                </a:solidFill>
                <a:latin typeface="Ancizar Sans" panose="020B0602040300000003" pitchFamily="34" charset="0"/>
              </a:rPr>
              <a:t>Contacto:</a:t>
            </a:r>
            <a:br>
              <a:rPr lang="es-MX" sz="3200" b="1" i="1" dirty="0">
                <a:solidFill>
                  <a:srgbClr val="FFD10A"/>
                </a:solidFill>
                <a:latin typeface="Ancizar Sans" panose="020B0602040300000003" pitchFamily="34" charset="0"/>
              </a:rPr>
            </a:br>
            <a:r>
              <a:rPr lang="es-MX" sz="3200" b="1" i="1" dirty="0" err="1">
                <a:solidFill>
                  <a:srgbClr val="FFD10A"/>
                </a:solidFill>
                <a:latin typeface="Ancizar Sans" panose="020B0602040300000003" pitchFamily="34" charset="0"/>
              </a:rPr>
              <a:t>coocuprhi</a:t>
            </a:r>
            <a:r>
              <a:rPr lang="en-US" sz="3200" b="1" i="1" dirty="0">
                <a:solidFill>
                  <a:srgbClr val="FFD10A"/>
                </a:solidFill>
                <a:latin typeface="Ancizar Sans" panose="020B0602040300000003" pitchFamily="34" charset="0"/>
              </a:rPr>
              <a:t>_</a:t>
            </a:r>
            <a:r>
              <a:rPr lang="es-MX" sz="3200" b="1" i="1" dirty="0">
                <a:solidFill>
                  <a:srgbClr val="FFD10A"/>
                </a:solidFill>
                <a:latin typeface="Ancizar Sans" panose="020B0602040300000003" pitchFamily="34" charset="0"/>
              </a:rPr>
              <a:t>fibog@unal.edu.co</a:t>
            </a:r>
            <a:endParaRPr lang="es-CO" sz="3200" b="1" i="1" dirty="0">
              <a:solidFill>
                <a:srgbClr val="FFD10A"/>
              </a:solidFill>
              <a:latin typeface="Ancizar Sans" panose="020B0602040300000003" pitchFamily="34" charset="0"/>
            </a:endParaRPr>
          </a:p>
        </p:txBody>
      </p:sp>
      <p:sp>
        <p:nvSpPr>
          <p:cNvPr id="4" name="Rectángulo 3">
            <a:extLst>
              <a:ext uri="{FF2B5EF4-FFF2-40B4-BE49-F238E27FC236}">
                <a16:creationId xmlns:a16="http://schemas.microsoft.com/office/drawing/2014/main" id="{D06EF23D-6644-4A60-8729-D8A6FBF8E8B5}"/>
              </a:ext>
            </a:extLst>
          </p:cNvPr>
          <p:cNvSpPr/>
          <p:nvPr/>
        </p:nvSpPr>
        <p:spPr>
          <a:xfrm>
            <a:off x="0" y="5898660"/>
            <a:ext cx="12192000" cy="959339"/>
          </a:xfrm>
          <a:prstGeom prst="rect">
            <a:avLst/>
          </a:prstGeom>
          <a:solidFill>
            <a:srgbClr val="18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CuadroTexto 4">
            <a:extLst>
              <a:ext uri="{FF2B5EF4-FFF2-40B4-BE49-F238E27FC236}">
                <a16:creationId xmlns:a16="http://schemas.microsoft.com/office/drawing/2014/main" id="{ADB0B6C3-4F09-47EB-8C35-3B5EA51BE8B5}"/>
              </a:ext>
            </a:extLst>
          </p:cNvPr>
          <p:cNvSpPr txBox="1"/>
          <p:nvPr/>
        </p:nvSpPr>
        <p:spPr>
          <a:xfrm>
            <a:off x="87817" y="6035241"/>
            <a:ext cx="4112785" cy="553998"/>
          </a:xfrm>
          <a:prstGeom prst="rect">
            <a:avLst/>
          </a:prstGeom>
          <a:noFill/>
        </p:spPr>
        <p:txBody>
          <a:bodyPr wrap="square" rtlCol="0">
            <a:spAutoFit/>
          </a:bodyPr>
          <a:lstStyle/>
          <a:p>
            <a:r>
              <a:rPr lang="es-CO" sz="1000" i="1" dirty="0">
                <a:solidFill>
                  <a:srgbClr val="F2E6CC"/>
                </a:solidFill>
                <a:latin typeface="Ancizar Sans" panose="020B0602040300000003" pitchFamily="34" charset="0"/>
              </a:rPr>
              <a:t>Área Curricular de Ingeniería Civil y Agrícola </a:t>
            </a:r>
          </a:p>
          <a:p>
            <a:r>
              <a:rPr lang="es-CO" sz="1000" i="1" dirty="0">
                <a:solidFill>
                  <a:srgbClr val="F2E6CC"/>
                </a:solidFill>
                <a:latin typeface="Ancizar Sans" panose="020B0602040300000003" pitchFamily="34" charset="0"/>
              </a:rPr>
              <a:t>Facultad de Ingeniería</a:t>
            </a:r>
            <a:endParaRPr lang="en-US" sz="1000" i="1" dirty="0">
              <a:solidFill>
                <a:srgbClr val="F2E6CC"/>
              </a:solidFill>
              <a:latin typeface="Ancizar Sans" panose="020B0602040300000003" pitchFamily="34" charset="0"/>
            </a:endParaRPr>
          </a:p>
          <a:p>
            <a:r>
              <a:rPr lang="es-CO" sz="1000" i="1" dirty="0">
                <a:solidFill>
                  <a:srgbClr val="F2E6CC"/>
                </a:solidFill>
                <a:latin typeface="Ancizar Sans" panose="020B0602040300000003" pitchFamily="34" charset="0"/>
              </a:rPr>
              <a:t>Sede Bogotá</a:t>
            </a:r>
          </a:p>
        </p:txBody>
      </p:sp>
      <p:pic>
        <p:nvPicPr>
          <p:cNvPr id="6" name="Imagen 5">
            <a:extLst>
              <a:ext uri="{FF2B5EF4-FFF2-40B4-BE49-F238E27FC236}">
                <a16:creationId xmlns:a16="http://schemas.microsoft.com/office/drawing/2014/main" id="{532B6C1A-3B70-4B20-ABC0-9947828665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264" b="-1"/>
          <a:stretch/>
        </p:blipFill>
        <p:spPr>
          <a:xfrm>
            <a:off x="8251871" y="6180796"/>
            <a:ext cx="1690018" cy="385037"/>
          </a:xfrm>
          <a:prstGeom prst="rect">
            <a:avLst/>
          </a:prstGeom>
        </p:spPr>
      </p:pic>
      <p:cxnSp>
        <p:nvCxnSpPr>
          <p:cNvPr id="7" name="Conector recto 6">
            <a:extLst>
              <a:ext uri="{FF2B5EF4-FFF2-40B4-BE49-F238E27FC236}">
                <a16:creationId xmlns:a16="http://schemas.microsoft.com/office/drawing/2014/main" id="{06D67FD9-63C8-4B22-A6C3-CFB5C4FA4395}"/>
              </a:ext>
            </a:extLst>
          </p:cNvPr>
          <p:cNvCxnSpPr>
            <a:cxnSpLocks/>
          </p:cNvCxnSpPr>
          <p:nvPr/>
        </p:nvCxnSpPr>
        <p:spPr>
          <a:xfrm flipH="1">
            <a:off x="10239555" y="6180796"/>
            <a:ext cx="2286" cy="4084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EB67DCEE-FF5C-4685-8534-11E59A7B81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1961" y="6019264"/>
            <a:ext cx="1532373" cy="674833"/>
          </a:xfrm>
          <a:prstGeom prst="rect">
            <a:avLst/>
          </a:prstGeom>
        </p:spPr>
      </p:pic>
    </p:spTree>
    <p:extLst>
      <p:ext uri="{BB962C8B-B14F-4D97-AF65-F5344CB8AC3E}">
        <p14:creationId xmlns:p14="http://schemas.microsoft.com/office/powerpoint/2010/main" val="286967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787656F-59D6-9883-79F9-653B712290ED}"/>
              </a:ext>
            </a:extLst>
          </p:cNvPr>
          <p:cNvSpPr/>
          <p:nvPr/>
        </p:nvSpPr>
        <p:spPr>
          <a:xfrm>
            <a:off x="10310616" y="-71774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2" y="227163"/>
            <a:ext cx="4957358"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092B99"/>
                </a:solidFill>
                <a:latin typeface="Ancizar Sans" panose="020B0602040300000003" pitchFamily="34" charset="0"/>
                <a:cs typeface="Ancizar Sans Extrabold"/>
              </a:rPr>
              <a:t>ORGANIZACIÓN DE LA FACULTAD DE INGENIERÍA</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sp>
        <p:nvSpPr>
          <p:cNvPr id="11" name="Rectángulo 10"/>
          <p:cNvSpPr/>
          <p:nvPr/>
        </p:nvSpPr>
        <p:spPr>
          <a:xfrm>
            <a:off x="1143096" y="6344762"/>
            <a:ext cx="5121693" cy="26085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ES" sz="800" i="1" dirty="0">
                <a:solidFill>
                  <a:schemeClr val="tx1">
                    <a:lumMod val="75000"/>
                    <a:lumOff val="25000"/>
                  </a:schemeClr>
                </a:solidFill>
                <a:latin typeface="Ancizar Sans Thin"/>
                <a:cs typeface="Ancizar Sans Thin"/>
              </a:rPr>
              <a:t>Organigrama Facultad de Ingeniería, sede Bogotá.</a:t>
            </a:r>
          </a:p>
        </p:txBody>
      </p:sp>
      <p:sp>
        <p:nvSpPr>
          <p:cNvPr id="12" name="Título 1"/>
          <p:cNvSpPr txBox="1">
            <a:spLocks/>
          </p:cNvSpPr>
          <p:nvPr/>
        </p:nvSpPr>
        <p:spPr>
          <a:xfrm>
            <a:off x="8471647" y="6344762"/>
            <a:ext cx="3300510" cy="39329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700" dirty="0">
                <a:solidFill>
                  <a:schemeClr val="tx1">
                    <a:lumMod val="65000"/>
                    <a:lumOff val="35000"/>
                  </a:schemeClr>
                </a:solidFill>
                <a:latin typeface="Ancizar Sans"/>
                <a:cs typeface="Ancizar Sans"/>
              </a:rPr>
              <a:t>Fuente: </a:t>
            </a:r>
            <a:r>
              <a:rPr lang="es-ES" sz="700" dirty="0">
                <a:solidFill>
                  <a:schemeClr val="tx1">
                    <a:lumMod val="65000"/>
                    <a:lumOff val="35000"/>
                  </a:schemeClr>
                </a:solidFill>
                <a:latin typeface="Ancizar Sans"/>
                <a:cs typeface="Ancizar Sans"/>
                <a:hlinkClick r:id="rId2"/>
              </a:rPr>
              <a:t>https://www.ingenieria.bogota.unal.edu.co/facultad/organigrama.html</a:t>
            </a:r>
            <a:endParaRPr lang="es-ES" sz="700" dirty="0">
              <a:solidFill>
                <a:schemeClr val="tx1">
                  <a:lumMod val="65000"/>
                  <a:lumOff val="35000"/>
                </a:schemeClr>
              </a:solidFill>
              <a:latin typeface="Ancizar Sans"/>
              <a:cs typeface="Ancizar Sans"/>
            </a:endParaRPr>
          </a:p>
        </p:txBody>
      </p:sp>
      <p:pic>
        <p:nvPicPr>
          <p:cNvPr id="4" name="Imagen 3"/>
          <p:cNvPicPr>
            <a:picLocks noChangeAspect="1"/>
          </p:cNvPicPr>
          <p:nvPr/>
        </p:nvPicPr>
        <p:blipFill>
          <a:blip r:embed="rId3"/>
          <a:stretch>
            <a:fillRect/>
          </a:stretch>
        </p:blipFill>
        <p:spPr>
          <a:xfrm>
            <a:off x="1" y="1"/>
            <a:ext cx="2372263" cy="297566"/>
          </a:xfrm>
          <a:prstGeom prst="rect">
            <a:avLst/>
          </a:prstGeom>
        </p:spPr>
      </p:pic>
      <p:pic>
        <p:nvPicPr>
          <p:cNvPr id="13" name="Imagen 12"/>
          <p:cNvPicPr>
            <a:picLocks noChangeAspect="1"/>
          </p:cNvPicPr>
          <p:nvPr/>
        </p:nvPicPr>
        <p:blipFill>
          <a:blip r:embed="rId4"/>
          <a:stretch>
            <a:fillRect/>
          </a:stretch>
        </p:blipFill>
        <p:spPr>
          <a:xfrm>
            <a:off x="1143096" y="851002"/>
            <a:ext cx="9299783" cy="5493760"/>
          </a:xfrm>
          <a:prstGeom prst="rect">
            <a:avLst/>
          </a:prstGeom>
        </p:spPr>
      </p:pic>
    </p:spTree>
    <p:extLst>
      <p:ext uri="{BB962C8B-B14F-4D97-AF65-F5344CB8AC3E}">
        <p14:creationId xmlns:p14="http://schemas.microsoft.com/office/powerpoint/2010/main" val="223762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787656F-59D6-9883-79F9-653B712290ED}"/>
              </a:ext>
            </a:extLst>
          </p:cNvPr>
          <p:cNvSpPr/>
          <p:nvPr/>
        </p:nvSpPr>
        <p:spPr>
          <a:xfrm>
            <a:off x="10310616" y="-71774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2" y="227163"/>
            <a:ext cx="4957358" cy="434191"/>
          </a:xfrm>
          <a:prstGeom prst="rect">
            <a:avLst/>
          </a:prstGeom>
        </p:spPr>
        <p:txBody>
          <a:bodyPr vert="horz" lIns="68580" tIns="34290" rIns="68580" bIns="3429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DIRECTIVAS DE LA FACULTAD DE INGENIERÍA Y DEL ÁREA</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p:cNvPicPr>
            <a:picLocks noChangeAspect="1"/>
          </p:cNvPicPr>
          <p:nvPr/>
        </p:nvPicPr>
        <p:blipFill>
          <a:blip r:embed="rId2"/>
          <a:stretch>
            <a:fillRect/>
          </a:stretch>
        </p:blipFill>
        <p:spPr>
          <a:xfrm>
            <a:off x="1" y="1"/>
            <a:ext cx="2372263" cy="297566"/>
          </a:xfrm>
          <a:prstGeom prst="rect">
            <a:avLst/>
          </a:prstGeom>
        </p:spPr>
      </p:pic>
      <p:grpSp>
        <p:nvGrpSpPr>
          <p:cNvPr id="9" name="Grupo 8"/>
          <p:cNvGrpSpPr/>
          <p:nvPr/>
        </p:nvGrpSpPr>
        <p:grpSpPr>
          <a:xfrm>
            <a:off x="612000" y="821926"/>
            <a:ext cx="10480647" cy="6031879"/>
            <a:chOff x="360772" y="1896553"/>
            <a:chExt cx="8203317" cy="4701922"/>
          </a:xfrm>
        </p:grpSpPr>
        <p:sp>
          <p:nvSpPr>
            <p:cNvPr id="13" name="Elipse 12" descr="Círculo nivel medio">
              <a:extLst>
                <a:ext uri="{FF2B5EF4-FFF2-40B4-BE49-F238E27FC236}">
                  <a16:creationId xmlns:a16="http://schemas.microsoft.com/office/drawing/2014/main" id="{0E26D681-9D60-4729-9BAF-8F1BC982F3C1}"/>
                </a:ext>
              </a:extLst>
            </p:cNvPr>
            <p:cNvSpPr/>
            <p:nvPr/>
          </p:nvSpPr>
          <p:spPr>
            <a:xfrm>
              <a:off x="2660635" y="1896553"/>
              <a:ext cx="3765210" cy="3928168"/>
            </a:xfrm>
            <a:prstGeom prst="ellipse">
              <a:avLst/>
            </a:prstGeom>
            <a:solidFill>
              <a:schemeClr val="bg1">
                <a:lumMod val="95000"/>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14" name="Forma libre: Forma 106" descr="Círculo nivel exterior">
              <a:extLst>
                <a:ext uri="{FF2B5EF4-FFF2-40B4-BE49-F238E27FC236}">
                  <a16:creationId xmlns:a16="http://schemas.microsoft.com/office/drawing/2014/main" id="{DA5F6E6D-A9ED-471F-B5D3-C84B84665067}"/>
                </a:ext>
                <a:ext uri="{C183D7F6-B498-43B3-948B-1728B52AA6E4}">
                  <adec:decorative xmlns:adec="http://schemas.microsoft.com/office/drawing/2017/decorative" val="0"/>
                </a:ext>
              </a:extLst>
            </p:cNvPr>
            <p:cNvSpPr/>
            <p:nvPr/>
          </p:nvSpPr>
          <p:spPr>
            <a:xfrm>
              <a:off x="360772" y="2006651"/>
              <a:ext cx="8203317" cy="4591824"/>
            </a:xfrm>
            <a:custGeom>
              <a:avLst/>
              <a:gdLst>
                <a:gd name="connsiteX0" fmla="*/ 1784518 w 10937756"/>
                <a:gd name="connsiteY0" fmla="*/ 0 h 6858000"/>
                <a:gd name="connsiteX1" fmla="*/ 9153238 w 10937756"/>
                <a:gd name="connsiteY1" fmla="*/ 0 h 6858000"/>
                <a:gd name="connsiteX2" fmla="*/ 9335959 w 10937756"/>
                <a:gd name="connsiteY2" fmla="*/ 174208 h 6858000"/>
                <a:gd name="connsiteX3" fmla="*/ 10937756 w 10937756"/>
                <a:gd name="connsiteY3" fmla="*/ 4041289 h 6858000"/>
                <a:gd name="connsiteX4" fmla="*/ 10277692 w 10937756"/>
                <a:gd name="connsiteY4" fmla="*/ 6648081 h 6858000"/>
                <a:gd name="connsiteX5" fmla="*/ 10156991 w 10937756"/>
                <a:gd name="connsiteY5" fmla="*/ 6858000 h 6858000"/>
                <a:gd name="connsiteX6" fmla="*/ 780765 w 10937756"/>
                <a:gd name="connsiteY6" fmla="*/ 6858000 h 6858000"/>
                <a:gd name="connsiteX7" fmla="*/ 660064 w 10937756"/>
                <a:gd name="connsiteY7" fmla="*/ 6648081 h 6858000"/>
                <a:gd name="connsiteX8" fmla="*/ 0 w 10937756"/>
                <a:gd name="connsiteY8" fmla="*/ 4041289 h 6858000"/>
                <a:gd name="connsiteX9" fmla="*/ 1601797 w 10937756"/>
                <a:gd name="connsiteY9" fmla="*/ 1742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37756" h="6858000">
                  <a:moveTo>
                    <a:pt x="1784518" y="0"/>
                  </a:moveTo>
                  <a:lnTo>
                    <a:pt x="9153238" y="0"/>
                  </a:lnTo>
                  <a:lnTo>
                    <a:pt x="9335959" y="174208"/>
                  </a:lnTo>
                  <a:cubicBezTo>
                    <a:pt x="10325631" y="1163881"/>
                    <a:pt x="10937756" y="2531100"/>
                    <a:pt x="10937756" y="4041289"/>
                  </a:cubicBezTo>
                  <a:cubicBezTo>
                    <a:pt x="10937756" y="4985157"/>
                    <a:pt x="10698645" y="5873178"/>
                    <a:pt x="10277692" y="6648081"/>
                  </a:cubicBezTo>
                  <a:lnTo>
                    <a:pt x="10156991" y="6858000"/>
                  </a:lnTo>
                  <a:lnTo>
                    <a:pt x="780765" y="6858000"/>
                  </a:lnTo>
                  <a:lnTo>
                    <a:pt x="660064" y="6648081"/>
                  </a:lnTo>
                  <a:cubicBezTo>
                    <a:pt x="239111" y="5873178"/>
                    <a:pt x="0" y="4985157"/>
                    <a:pt x="0" y="4041289"/>
                  </a:cubicBezTo>
                  <a:cubicBezTo>
                    <a:pt x="0" y="2531100"/>
                    <a:pt x="612125" y="1163881"/>
                    <a:pt x="1601797" y="174208"/>
                  </a:cubicBezTo>
                  <a:close/>
                </a:path>
              </a:pathLst>
            </a:custGeom>
            <a:solidFill>
              <a:schemeClr val="bg1">
                <a:lumMod val="85000"/>
                <a:alpha val="1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15" name="Elipse 14" descr="Círculo grande de color de jerarquía de segundo nivel">
              <a:extLst>
                <a:ext uri="{FF2B5EF4-FFF2-40B4-BE49-F238E27FC236}">
                  <a16:creationId xmlns:a16="http://schemas.microsoft.com/office/drawing/2014/main" id="{D8B7D5AE-8D15-48A8-BF79-863756AB2273}"/>
                </a:ext>
              </a:extLst>
            </p:cNvPr>
            <p:cNvSpPr/>
            <p:nvPr/>
          </p:nvSpPr>
          <p:spPr>
            <a:xfrm>
              <a:off x="2622494" y="2074213"/>
              <a:ext cx="1743620" cy="1633512"/>
            </a:xfrm>
            <a:prstGeom prst="ellipse">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16" name="Elipse 15" descr="Círculo grande de color de jerarquía de segundo nivel">
              <a:extLst>
                <a:ext uri="{FF2B5EF4-FFF2-40B4-BE49-F238E27FC236}">
                  <a16:creationId xmlns:a16="http://schemas.microsoft.com/office/drawing/2014/main" id="{99530F13-2430-4DB9-9637-7708CFDD87D8}"/>
                </a:ext>
              </a:extLst>
            </p:cNvPr>
            <p:cNvSpPr/>
            <p:nvPr/>
          </p:nvSpPr>
          <p:spPr>
            <a:xfrm>
              <a:off x="4833397" y="2098318"/>
              <a:ext cx="1682561" cy="1566394"/>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17" name="Elipse 16" descr="Círculo grande de color de jerarquía de segundo nivel">
              <a:extLst>
                <a:ext uri="{FF2B5EF4-FFF2-40B4-BE49-F238E27FC236}">
                  <a16:creationId xmlns:a16="http://schemas.microsoft.com/office/drawing/2014/main" id="{A4F69744-BE77-4CA9-862A-54E574EE8336}"/>
                </a:ext>
              </a:extLst>
            </p:cNvPr>
            <p:cNvSpPr/>
            <p:nvPr/>
          </p:nvSpPr>
          <p:spPr>
            <a:xfrm>
              <a:off x="2792457" y="4690709"/>
              <a:ext cx="1743620" cy="1703274"/>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18" name="Elipse 17" descr="Círculo grande de color de jerarquía de segundo nivel">
              <a:extLst>
                <a:ext uri="{FF2B5EF4-FFF2-40B4-BE49-F238E27FC236}">
                  <a16:creationId xmlns:a16="http://schemas.microsoft.com/office/drawing/2014/main" id="{9CD1768A-EC26-4C6A-A57C-E2300589049F}"/>
                </a:ext>
              </a:extLst>
            </p:cNvPr>
            <p:cNvSpPr/>
            <p:nvPr/>
          </p:nvSpPr>
          <p:spPr>
            <a:xfrm>
              <a:off x="4764050" y="4574469"/>
              <a:ext cx="1630590" cy="1734386"/>
            </a:xfrm>
            <a:prstGeom prst="ellipse">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19" name="Elipse 18" descr="Círculo grande de color de jerarquía de segundo nivel">
              <a:extLst>
                <a:ext uri="{FF2B5EF4-FFF2-40B4-BE49-F238E27FC236}">
                  <a16:creationId xmlns:a16="http://schemas.microsoft.com/office/drawing/2014/main" id="{44864D6A-CDDD-4D60-8619-C1AD786F3FBA}"/>
                </a:ext>
              </a:extLst>
            </p:cNvPr>
            <p:cNvSpPr/>
            <p:nvPr/>
          </p:nvSpPr>
          <p:spPr>
            <a:xfrm>
              <a:off x="5232218" y="3377511"/>
              <a:ext cx="1485000" cy="1485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grpSp>
      <p:pic>
        <p:nvPicPr>
          <p:cNvPr id="20" name="Imagen 19"/>
          <p:cNvPicPr>
            <a:picLocks noChangeAspect="1"/>
          </p:cNvPicPr>
          <p:nvPr/>
        </p:nvPicPr>
        <p:blipFill>
          <a:blip r:embed="rId3"/>
          <a:stretch>
            <a:fillRect/>
          </a:stretch>
        </p:blipFill>
        <p:spPr>
          <a:xfrm>
            <a:off x="7305068" y="3121386"/>
            <a:ext cx="654302" cy="839687"/>
          </a:xfrm>
          <a:prstGeom prst="rect">
            <a:avLst/>
          </a:prstGeom>
        </p:spPr>
      </p:pic>
      <p:pic>
        <p:nvPicPr>
          <p:cNvPr id="21" name="Imagen 20"/>
          <p:cNvPicPr>
            <a:picLocks noChangeAspect="1"/>
          </p:cNvPicPr>
          <p:nvPr/>
        </p:nvPicPr>
        <p:blipFill>
          <a:blip r:embed="rId4"/>
          <a:stretch>
            <a:fillRect/>
          </a:stretch>
        </p:blipFill>
        <p:spPr>
          <a:xfrm>
            <a:off x="5411955" y="2654680"/>
            <a:ext cx="932346" cy="1106261"/>
          </a:xfrm>
          <a:prstGeom prst="rect">
            <a:avLst/>
          </a:prstGeom>
        </p:spPr>
      </p:pic>
      <p:pic>
        <p:nvPicPr>
          <p:cNvPr id="22" name="Imagen 21"/>
          <p:cNvPicPr>
            <a:picLocks noChangeAspect="1"/>
          </p:cNvPicPr>
          <p:nvPr/>
        </p:nvPicPr>
        <p:blipFill>
          <a:blip r:embed="rId3"/>
          <a:stretch>
            <a:fillRect/>
          </a:stretch>
        </p:blipFill>
        <p:spPr>
          <a:xfrm>
            <a:off x="3921459" y="1562765"/>
            <a:ext cx="675473" cy="866857"/>
          </a:xfrm>
          <a:prstGeom prst="rect">
            <a:avLst/>
          </a:prstGeom>
        </p:spPr>
      </p:pic>
      <p:pic>
        <p:nvPicPr>
          <p:cNvPr id="24" name="Imagen 23"/>
          <p:cNvPicPr>
            <a:picLocks noChangeAspect="1"/>
          </p:cNvPicPr>
          <p:nvPr/>
        </p:nvPicPr>
        <p:blipFill>
          <a:blip r:embed="rId3"/>
          <a:stretch>
            <a:fillRect/>
          </a:stretch>
        </p:blipFill>
        <p:spPr>
          <a:xfrm>
            <a:off x="4376450" y="4963655"/>
            <a:ext cx="725837" cy="931490"/>
          </a:xfrm>
          <a:prstGeom prst="rect">
            <a:avLst/>
          </a:prstGeom>
        </p:spPr>
      </p:pic>
      <p:pic>
        <p:nvPicPr>
          <p:cNvPr id="25" name="Imagen 24"/>
          <p:cNvPicPr>
            <a:picLocks noChangeAspect="1"/>
          </p:cNvPicPr>
          <p:nvPr/>
        </p:nvPicPr>
        <p:blipFill>
          <a:blip r:embed="rId3"/>
          <a:stretch>
            <a:fillRect/>
          </a:stretch>
        </p:blipFill>
        <p:spPr>
          <a:xfrm>
            <a:off x="7003298" y="1461516"/>
            <a:ext cx="683336" cy="876948"/>
          </a:xfrm>
          <a:prstGeom prst="rect">
            <a:avLst/>
          </a:prstGeom>
        </p:spPr>
      </p:pic>
      <p:sp>
        <p:nvSpPr>
          <p:cNvPr id="27" name="Rectángulo 26">
            <a:extLst>
              <a:ext uri="{FF2B5EF4-FFF2-40B4-BE49-F238E27FC236}">
                <a16:creationId xmlns:a16="http://schemas.microsoft.com/office/drawing/2014/main" id="{27D54CB4-0066-4140-96B8-95930CD77276}"/>
              </a:ext>
            </a:extLst>
          </p:cNvPr>
          <p:cNvSpPr/>
          <p:nvPr/>
        </p:nvSpPr>
        <p:spPr>
          <a:xfrm>
            <a:off x="9560074" y="5224595"/>
            <a:ext cx="1882513" cy="777731"/>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sz="1200" b="1" dirty="0">
                <a:solidFill>
                  <a:schemeClr val="tx1">
                    <a:lumMod val="75000"/>
                    <a:lumOff val="25000"/>
                  </a:schemeClr>
                </a:solidFill>
                <a:latin typeface="Ancizar Sans" panose="020B0602040300000003" pitchFamily="34" charset="0"/>
              </a:rPr>
              <a:t>Martín Estrada Mejía</a:t>
            </a:r>
          </a:p>
          <a:p>
            <a:pPr algn="ctr" defTabSz="466725">
              <a:lnSpc>
                <a:spcPct val="90000"/>
              </a:lnSpc>
              <a:spcBef>
                <a:spcPct val="0"/>
              </a:spcBef>
              <a:spcAft>
                <a:spcPct val="35000"/>
              </a:spcAft>
            </a:pPr>
            <a:r>
              <a:rPr lang="es-ES" sz="1000" dirty="0">
                <a:solidFill>
                  <a:schemeClr val="tx1">
                    <a:lumMod val="75000"/>
                    <a:lumOff val="25000"/>
                  </a:schemeClr>
                </a:solidFill>
                <a:latin typeface="Ancizar Sans" panose="020B0602040300000003" pitchFamily="34" charset="0"/>
              </a:rPr>
              <a:t>Director de Área Curricular de Ingeniería Civil y Agrícola</a:t>
            </a:r>
          </a:p>
        </p:txBody>
      </p:sp>
      <p:sp>
        <p:nvSpPr>
          <p:cNvPr id="28" name="Rectángulo 27">
            <a:extLst>
              <a:ext uri="{FF2B5EF4-FFF2-40B4-BE49-F238E27FC236}">
                <a16:creationId xmlns:a16="http://schemas.microsoft.com/office/drawing/2014/main" id="{27D54CB4-0066-4140-96B8-95930CD77276}"/>
              </a:ext>
            </a:extLst>
          </p:cNvPr>
          <p:cNvSpPr/>
          <p:nvPr/>
        </p:nvSpPr>
        <p:spPr>
          <a:xfrm>
            <a:off x="455353" y="1206089"/>
            <a:ext cx="2158572" cy="777731"/>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sz="1200" b="1" dirty="0">
                <a:solidFill>
                  <a:schemeClr val="tx1">
                    <a:lumMod val="75000"/>
                    <a:lumOff val="25000"/>
                  </a:schemeClr>
                </a:solidFill>
                <a:latin typeface="Ancizar Sans" panose="020B0602040300000003" pitchFamily="34" charset="0"/>
              </a:rPr>
              <a:t>Jesús Hernán Camacho Tamayo</a:t>
            </a:r>
          </a:p>
          <a:p>
            <a:pPr algn="ctr" defTabSz="466725">
              <a:lnSpc>
                <a:spcPct val="90000"/>
              </a:lnSpc>
              <a:spcBef>
                <a:spcPct val="0"/>
              </a:spcBef>
              <a:spcAft>
                <a:spcPct val="35000"/>
              </a:spcAft>
            </a:pPr>
            <a:r>
              <a:rPr lang="es-ES" sz="1000" dirty="0">
                <a:solidFill>
                  <a:schemeClr val="tx1">
                    <a:lumMod val="75000"/>
                    <a:lumOff val="25000"/>
                  </a:schemeClr>
                </a:solidFill>
                <a:latin typeface="Ancizar Sans" panose="020B0602040300000003" pitchFamily="34" charset="0"/>
              </a:rPr>
              <a:t>Vicedecano Académico</a:t>
            </a:r>
          </a:p>
        </p:txBody>
      </p:sp>
      <p:sp>
        <p:nvSpPr>
          <p:cNvPr id="29" name="Rectángulo 28">
            <a:extLst>
              <a:ext uri="{FF2B5EF4-FFF2-40B4-BE49-F238E27FC236}">
                <a16:creationId xmlns:a16="http://schemas.microsoft.com/office/drawing/2014/main" id="{27D54CB4-0066-4140-96B8-95930CD77276}"/>
              </a:ext>
            </a:extLst>
          </p:cNvPr>
          <p:cNvSpPr/>
          <p:nvPr/>
        </p:nvSpPr>
        <p:spPr>
          <a:xfrm>
            <a:off x="780784" y="5163071"/>
            <a:ext cx="1935690" cy="777731"/>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sz="1200" b="1" dirty="0">
                <a:solidFill>
                  <a:schemeClr val="tx1">
                    <a:lumMod val="75000"/>
                    <a:lumOff val="25000"/>
                  </a:schemeClr>
                </a:solidFill>
                <a:latin typeface="Ancizar Sans" panose="020B0602040300000003" pitchFamily="34" charset="0"/>
              </a:rPr>
              <a:t>Carlos Alberto Moncada Aristizábal</a:t>
            </a:r>
          </a:p>
          <a:p>
            <a:pPr algn="ctr" defTabSz="466725">
              <a:lnSpc>
                <a:spcPct val="90000"/>
              </a:lnSpc>
              <a:spcBef>
                <a:spcPct val="0"/>
              </a:spcBef>
              <a:spcAft>
                <a:spcPct val="35000"/>
              </a:spcAft>
            </a:pPr>
            <a:r>
              <a:rPr lang="es-ES" sz="1000" dirty="0">
                <a:solidFill>
                  <a:schemeClr val="tx1">
                    <a:lumMod val="75000"/>
                    <a:lumOff val="25000"/>
                  </a:schemeClr>
                </a:solidFill>
                <a:latin typeface="Ancizar Sans" panose="020B0602040300000003" pitchFamily="34" charset="0"/>
              </a:rPr>
              <a:t>Director de Departamento de Ingeniería Civil y Agrícola</a:t>
            </a:r>
          </a:p>
        </p:txBody>
      </p:sp>
      <p:sp>
        <p:nvSpPr>
          <p:cNvPr id="30" name="Rectángulo 29">
            <a:extLst>
              <a:ext uri="{FF2B5EF4-FFF2-40B4-BE49-F238E27FC236}">
                <a16:creationId xmlns:a16="http://schemas.microsoft.com/office/drawing/2014/main" id="{27D54CB4-0066-4140-96B8-95930CD77276}"/>
              </a:ext>
            </a:extLst>
          </p:cNvPr>
          <p:cNvSpPr/>
          <p:nvPr/>
        </p:nvSpPr>
        <p:spPr>
          <a:xfrm>
            <a:off x="8995073" y="1305626"/>
            <a:ext cx="2080803" cy="777731"/>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sz="1200" b="1" dirty="0">
                <a:solidFill>
                  <a:schemeClr val="tx1">
                    <a:lumMod val="75000"/>
                    <a:lumOff val="25000"/>
                  </a:schemeClr>
                </a:solidFill>
                <a:latin typeface="Ancizar Sans" panose="020B0602040300000003" pitchFamily="34" charset="0"/>
              </a:rPr>
              <a:t>Camilo Andrés Cortés Guerrero</a:t>
            </a:r>
          </a:p>
          <a:p>
            <a:pPr algn="ctr" defTabSz="466725">
              <a:lnSpc>
                <a:spcPct val="90000"/>
              </a:lnSpc>
              <a:spcBef>
                <a:spcPct val="0"/>
              </a:spcBef>
              <a:spcAft>
                <a:spcPct val="35000"/>
              </a:spcAft>
            </a:pPr>
            <a:r>
              <a:rPr lang="es-ES" sz="1000" dirty="0">
                <a:solidFill>
                  <a:schemeClr val="tx1">
                    <a:lumMod val="75000"/>
                    <a:lumOff val="25000"/>
                  </a:schemeClr>
                </a:solidFill>
                <a:latin typeface="Ancizar Sans" panose="020B0602040300000003" pitchFamily="34" charset="0"/>
              </a:rPr>
              <a:t>Vicedecano de Investigación y Extensión </a:t>
            </a:r>
          </a:p>
        </p:txBody>
      </p:sp>
      <p:sp>
        <p:nvSpPr>
          <p:cNvPr id="31" name="Rectángulo 30">
            <a:extLst>
              <a:ext uri="{FF2B5EF4-FFF2-40B4-BE49-F238E27FC236}">
                <a16:creationId xmlns:a16="http://schemas.microsoft.com/office/drawing/2014/main" id="{27D54CB4-0066-4140-96B8-95930CD77276}"/>
              </a:ext>
            </a:extLst>
          </p:cNvPr>
          <p:cNvSpPr/>
          <p:nvPr/>
        </p:nvSpPr>
        <p:spPr>
          <a:xfrm>
            <a:off x="330453" y="2892402"/>
            <a:ext cx="1748382" cy="777731"/>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sz="1200" b="1" dirty="0">
                <a:solidFill>
                  <a:schemeClr val="tx1">
                    <a:lumMod val="75000"/>
                    <a:lumOff val="25000"/>
                  </a:schemeClr>
                </a:solidFill>
                <a:latin typeface="Ancizar Sans" panose="020B0602040300000003" pitchFamily="34" charset="0"/>
              </a:rPr>
              <a:t>Luis Francisco Boada Eslava</a:t>
            </a:r>
          </a:p>
          <a:p>
            <a:pPr algn="ctr" defTabSz="466725">
              <a:lnSpc>
                <a:spcPct val="90000"/>
              </a:lnSpc>
              <a:spcBef>
                <a:spcPct val="0"/>
              </a:spcBef>
              <a:spcAft>
                <a:spcPct val="35000"/>
              </a:spcAft>
            </a:pPr>
            <a:r>
              <a:rPr lang="es-ES" sz="1000" dirty="0">
                <a:solidFill>
                  <a:schemeClr val="tx1">
                    <a:lumMod val="75000"/>
                    <a:lumOff val="25000"/>
                  </a:schemeClr>
                </a:solidFill>
                <a:latin typeface="Ancizar Sans" panose="020B0602040300000003" pitchFamily="34" charset="0"/>
              </a:rPr>
              <a:t>Secretario Académico</a:t>
            </a:r>
          </a:p>
        </p:txBody>
      </p:sp>
      <p:sp>
        <p:nvSpPr>
          <p:cNvPr id="32" name="Rectángulo 31">
            <a:extLst>
              <a:ext uri="{FF2B5EF4-FFF2-40B4-BE49-F238E27FC236}">
                <a16:creationId xmlns:a16="http://schemas.microsoft.com/office/drawing/2014/main" id="{27D54CB4-0066-4140-96B8-95930CD77276}"/>
              </a:ext>
            </a:extLst>
          </p:cNvPr>
          <p:cNvSpPr/>
          <p:nvPr/>
        </p:nvSpPr>
        <p:spPr>
          <a:xfrm>
            <a:off x="9754436" y="3062023"/>
            <a:ext cx="1619758" cy="777731"/>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sz="1200" b="1" dirty="0">
                <a:solidFill>
                  <a:schemeClr val="tx1">
                    <a:lumMod val="75000"/>
                    <a:lumOff val="25000"/>
                  </a:schemeClr>
                </a:solidFill>
                <a:latin typeface="Ancizar Sans" panose="020B0602040300000003" pitchFamily="34" charset="0"/>
              </a:rPr>
              <a:t>Giovanni Muñoz Puerta</a:t>
            </a:r>
          </a:p>
          <a:p>
            <a:pPr algn="ctr" defTabSz="466725">
              <a:lnSpc>
                <a:spcPct val="90000"/>
              </a:lnSpc>
              <a:spcBef>
                <a:spcPct val="0"/>
              </a:spcBef>
              <a:spcAft>
                <a:spcPct val="35000"/>
              </a:spcAft>
            </a:pPr>
            <a:r>
              <a:rPr lang="es-ES" sz="1000" dirty="0">
                <a:solidFill>
                  <a:schemeClr val="tx1">
                    <a:lumMod val="75000"/>
                    <a:lumOff val="25000"/>
                  </a:schemeClr>
                </a:solidFill>
                <a:latin typeface="Ancizar Sans" panose="020B0602040300000003" pitchFamily="34" charset="0"/>
              </a:rPr>
              <a:t>Director de Bienestar</a:t>
            </a:r>
          </a:p>
        </p:txBody>
      </p:sp>
      <p:sp>
        <p:nvSpPr>
          <p:cNvPr id="33" name="Rectángulo 32">
            <a:extLst>
              <a:ext uri="{FF2B5EF4-FFF2-40B4-BE49-F238E27FC236}">
                <a16:creationId xmlns:a16="http://schemas.microsoft.com/office/drawing/2014/main" id="{99267414-C32D-40FE-972B-255FF1A8576C}"/>
              </a:ext>
            </a:extLst>
          </p:cNvPr>
          <p:cNvSpPr/>
          <p:nvPr/>
        </p:nvSpPr>
        <p:spPr>
          <a:xfrm>
            <a:off x="5331352" y="4017239"/>
            <a:ext cx="1112768" cy="529218"/>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sz="1400" b="1" dirty="0">
                <a:solidFill>
                  <a:schemeClr val="tx1">
                    <a:lumMod val="75000"/>
                    <a:lumOff val="25000"/>
                  </a:schemeClr>
                </a:solidFill>
              </a:rPr>
              <a:t>María Alejandra Guzmán Pardo</a:t>
            </a:r>
          </a:p>
          <a:p>
            <a:pPr algn="ctr" defTabSz="466725">
              <a:lnSpc>
                <a:spcPct val="90000"/>
              </a:lnSpc>
              <a:spcBef>
                <a:spcPct val="0"/>
              </a:spcBef>
              <a:spcAft>
                <a:spcPct val="35000"/>
              </a:spcAft>
            </a:pPr>
            <a:r>
              <a:rPr lang="es-ES" sz="1200" dirty="0">
                <a:solidFill>
                  <a:schemeClr val="tx1">
                    <a:lumMod val="75000"/>
                    <a:lumOff val="25000"/>
                  </a:schemeClr>
                </a:solidFill>
              </a:rPr>
              <a:t>Decana</a:t>
            </a:r>
          </a:p>
        </p:txBody>
      </p:sp>
      <p:cxnSp>
        <p:nvCxnSpPr>
          <p:cNvPr id="34" name="Conector: Codo 112" descr="Líneas de conector">
            <a:extLst>
              <a:ext uri="{FF2B5EF4-FFF2-40B4-BE49-F238E27FC236}">
                <a16:creationId xmlns:a16="http://schemas.microsoft.com/office/drawing/2014/main" id="{622A3281-34A2-40FA-8168-008FF717654E}"/>
              </a:ext>
            </a:extLst>
          </p:cNvPr>
          <p:cNvCxnSpPr>
            <a:cxnSpLocks/>
          </p:cNvCxnSpPr>
          <p:nvPr/>
        </p:nvCxnSpPr>
        <p:spPr>
          <a:xfrm rot="10800000">
            <a:off x="2316808" y="1637953"/>
            <a:ext cx="1433898" cy="353539"/>
          </a:xfrm>
          <a:prstGeom prst="bentConnector3">
            <a:avLst>
              <a:gd name="adj1" fmla="val 50000"/>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Conector: Codo 121" descr="Líneas de conector">
            <a:extLst>
              <a:ext uri="{FF2B5EF4-FFF2-40B4-BE49-F238E27FC236}">
                <a16:creationId xmlns:a16="http://schemas.microsoft.com/office/drawing/2014/main" id="{DB6E0B7E-8974-4A28-BC51-7F85C7F5B3E8}"/>
              </a:ext>
            </a:extLst>
          </p:cNvPr>
          <p:cNvCxnSpPr>
            <a:cxnSpLocks/>
            <a:stCxn id="41" idx="2"/>
          </p:cNvCxnSpPr>
          <p:nvPr/>
        </p:nvCxnSpPr>
        <p:spPr>
          <a:xfrm rot="10800000" flipV="1">
            <a:off x="2559736" y="5422110"/>
            <a:ext cx="1506007" cy="12982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Conector: Codo 129" descr="Líneas de conector">
            <a:extLst>
              <a:ext uri="{FF2B5EF4-FFF2-40B4-BE49-F238E27FC236}">
                <a16:creationId xmlns:a16="http://schemas.microsoft.com/office/drawing/2014/main" id="{FE82DF5B-C60E-4257-B370-A4B302DC12A0}"/>
              </a:ext>
            </a:extLst>
          </p:cNvPr>
          <p:cNvCxnSpPr>
            <a:cxnSpLocks/>
          </p:cNvCxnSpPr>
          <p:nvPr/>
        </p:nvCxnSpPr>
        <p:spPr>
          <a:xfrm flipV="1">
            <a:off x="7767046" y="1649623"/>
            <a:ext cx="1190127" cy="373733"/>
          </a:xfrm>
          <a:prstGeom prst="bent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Conector: Codo 134" descr="Líneas de conector">
            <a:extLst>
              <a:ext uri="{FF2B5EF4-FFF2-40B4-BE49-F238E27FC236}">
                <a16:creationId xmlns:a16="http://schemas.microsoft.com/office/drawing/2014/main" id="{6A5E1044-F23D-446F-BE87-4E46A9AA5A32}"/>
              </a:ext>
            </a:extLst>
          </p:cNvPr>
          <p:cNvCxnSpPr>
            <a:cxnSpLocks/>
            <a:endCxn id="27" idx="1"/>
          </p:cNvCxnSpPr>
          <p:nvPr/>
        </p:nvCxnSpPr>
        <p:spPr>
          <a:xfrm>
            <a:off x="7848653" y="5377492"/>
            <a:ext cx="1711421" cy="235969"/>
          </a:xfrm>
          <a:prstGeom prst="bentConnector3">
            <a:avLst>
              <a:gd name="adj1" fmla="val 50000"/>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Conector angular 37"/>
          <p:cNvCxnSpPr/>
          <p:nvPr/>
        </p:nvCxnSpPr>
        <p:spPr>
          <a:xfrm rot="10800000">
            <a:off x="1790406" y="3377296"/>
            <a:ext cx="1514871" cy="315134"/>
          </a:xfrm>
          <a:prstGeom prst="bentConnector3">
            <a:avLst/>
          </a:prstGeom>
        </p:spPr>
        <p:style>
          <a:lnRef idx="1">
            <a:schemeClr val="accent6"/>
          </a:lnRef>
          <a:fillRef idx="0">
            <a:schemeClr val="accent6"/>
          </a:fillRef>
          <a:effectRef idx="0">
            <a:schemeClr val="accent6"/>
          </a:effectRef>
          <a:fontRef idx="minor">
            <a:schemeClr val="tx1"/>
          </a:fontRef>
        </p:style>
      </p:cxnSp>
      <p:cxnSp>
        <p:nvCxnSpPr>
          <p:cNvPr id="39" name="Conector angular 38"/>
          <p:cNvCxnSpPr/>
          <p:nvPr/>
        </p:nvCxnSpPr>
        <p:spPr>
          <a:xfrm rot="10800000" flipH="1">
            <a:off x="8044531" y="3515644"/>
            <a:ext cx="1922393" cy="51172"/>
          </a:xfrm>
          <a:prstGeom prst="bentConnector5">
            <a:avLst>
              <a:gd name="adj1" fmla="val 3815"/>
              <a:gd name="adj2" fmla="val 603179"/>
              <a:gd name="adj3" fmla="val 54165"/>
            </a:avLst>
          </a:prstGeom>
        </p:spPr>
        <p:style>
          <a:lnRef idx="1">
            <a:schemeClr val="accent1"/>
          </a:lnRef>
          <a:fillRef idx="0">
            <a:schemeClr val="accent1"/>
          </a:fillRef>
          <a:effectRef idx="0">
            <a:schemeClr val="accent1"/>
          </a:effectRef>
          <a:fontRef idx="minor">
            <a:schemeClr val="tx1"/>
          </a:fontRef>
        </p:style>
      </p:cxnSp>
      <p:sp>
        <p:nvSpPr>
          <p:cNvPr id="40" name="Elipse 39" descr="Círculo pequeño de color de jerarquía de segundo nivel ">
            <a:extLst>
              <a:ext uri="{FF2B5EF4-FFF2-40B4-BE49-F238E27FC236}">
                <a16:creationId xmlns:a16="http://schemas.microsoft.com/office/drawing/2014/main" id="{4B1786F3-631A-4BEE-8323-68AB581BC49E}"/>
              </a:ext>
            </a:extLst>
          </p:cNvPr>
          <p:cNvSpPr/>
          <p:nvPr/>
        </p:nvSpPr>
        <p:spPr>
          <a:xfrm>
            <a:off x="3745757" y="1930076"/>
            <a:ext cx="160118" cy="1601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41" name="Elipse 40" descr="Círculo pequeño de color de jerarquía de segundo nivel ">
            <a:extLst>
              <a:ext uri="{FF2B5EF4-FFF2-40B4-BE49-F238E27FC236}">
                <a16:creationId xmlns:a16="http://schemas.microsoft.com/office/drawing/2014/main" id="{E95005B3-E7A9-43A7-9097-E5C0B12D0AF3}"/>
              </a:ext>
            </a:extLst>
          </p:cNvPr>
          <p:cNvSpPr/>
          <p:nvPr/>
        </p:nvSpPr>
        <p:spPr>
          <a:xfrm>
            <a:off x="4065742" y="5342051"/>
            <a:ext cx="160118" cy="160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42" name="Elipse 41" descr="Círculo pequeño de color de jerarquía de segundo nivel ">
            <a:extLst>
              <a:ext uri="{FF2B5EF4-FFF2-40B4-BE49-F238E27FC236}">
                <a16:creationId xmlns:a16="http://schemas.microsoft.com/office/drawing/2014/main" id="{F74C5EF9-9647-43F7-B54F-97E136BDC2F4}"/>
              </a:ext>
            </a:extLst>
          </p:cNvPr>
          <p:cNvSpPr/>
          <p:nvPr/>
        </p:nvSpPr>
        <p:spPr>
          <a:xfrm>
            <a:off x="7684581" y="5289724"/>
            <a:ext cx="160118" cy="160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43" name="Elipse 42" descr="Círculo pequeño de color de jerarquía de segundo nivel ">
            <a:extLst>
              <a:ext uri="{FF2B5EF4-FFF2-40B4-BE49-F238E27FC236}">
                <a16:creationId xmlns:a16="http://schemas.microsoft.com/office/drawing/2014/main" id="{D13F3AC2-C134-452A-A575-2AEDD5FDD44A}"/>
              </a:ext>
            </a:extLst>
          </p:cNvPr>
          <p:cNvSpPr/>
          <p:nvPr/>
        </p:nvSpPr>
        <p:spPr>
          <a:xfrm>
            <a:off x="7643468" y="1937498"/>
            <a:ext cx="160118" cy="160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44" name="Elipse 43" descr="Círculo pequeño de color de jerarquía de segundo nivel ">
            <a:extLst>
              <a:ext uri="{FF2B5EF4-FFF2-40B4-BE49-F238E27FC236}">
                <a16:creationId xmlns:a16="http://schemas.microsoft.com/office/drawing/2014/main" id="{B6143EC5-1312-45C8-8A63-08B7FD81AEEC}"/>
              </a:ext>
            </a:extLst>
          </p:cNvPr>
          <p:cNvSpPr/>
          <p:nvPr/>
        </p:nvSpPr>
        <p:spPr>
          <a:xfrm>
            <a:off x="7951128" y="3502960"/>
            <a:ext cx="160118" cy="1601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45" name="Elipse 44" descr="Círculo pequeño de color de jerarquía de segundo nivel ">
            <a:extLst>
              <a:ext uri="{FF2B5EF4-FFF2-40B4-BE49-F238E27FC236}">
                <a16:creationId xmlns:a16="http://schemas.microsoft.com/office/drawing/2014/main" id="{D13F3AC2-C134-452A-A575-2AEDD5FDD44A}"/>
              </a:ext>
            </a:extLst>
          </p:cNvPr>
          <p:cNvSpPr/>
          <p:nvPr/>
        </p:nvSpPr>
        <p:spPr>
          <a:xfrm>
            <a:off x="3280320" y="3611185"/>
            <a:ext cx="125651" cy="153058"/>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48" name="Elipse 47" descr="Círculo grande de color de jerarquía de segundo nivel">
            <a:extLst>
              <a:ext uri="{FF2B5EF4-FFF2-40B4-BE49-F238E27FC236}">
                <a16:creationId xmlns:a16="http://schemas.microsoft.com/office/drawing/2014/main" id="{44864D6A-CDDD-4D60-8619-C1AD786F3FBA}"/>
              </a:ext>
            </a:extLst>
          </p:cNvPr>
          <p:cNvSpPr/>
          <p:nvPr/>
        </p:nvSpPr>
        <p:spPr>
          <a:xfrm>
            <a:off x="2825909" y="2754282"/>
            <a:ext cx="1897252" cy="1905038"/>
          </a:xfrm>
          <a:prstGeom prst="ellipse">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pic>
        <p:nvPicPr>
          <p:cNvPr id="26" name="Imagen 25"/>
          <p:cNvPicPr>
            <a:picLocks noChangeAspect="1"/>
          </p:cNvPicPr>
          <p:nvPr/>
        </p:nvPicPr>
        <p:blipFill>
          <a:blip r:embed="rId3"/>
          <a:stretch>
            <a:fillRect/>
          </a:stretch>
        </p:blipFill>
        <p:spPr>
          <a:xfrm>
            <a:off x="3420405" y="3213300"/>
            <a:ext cx="679521" cy="872052"/>
          </a:xfrm>
          <a:prstGeom prst="rect">
            <a:avLst/>
          </a:prstGeom>
        </p:spPr>
      </p:pic>
      <p:pic>
        <p:nvPicPr>
          <p:cNvPr id="53" name="Imagen 52"/>
          <p:cNvPicPr>
            <a:picLocks noChangeAspect="1"/>
          </p:cNvPicPr>
          <p:nvPr/>
        </p:nvPicPr>
        <p:blipFill>
          <a:blip r:embed="rId3"/>
          <a:stretch>
            <a:fillRect/>
          </a:stretch>
        </p:blipFill>
        <p:spPr>
          <a:xfrm>
            <a:off x="6880420" y="4984097"/>
            <a:ext cx="725837" cy="931490"/>
          </a:xfrm>
          <a:prstGeom prst="rect">
            <a:avLst/>
          </a:prstGeom>
        </p:spPr>
      </p:pic>
    </p:spTree>
    <p:extLst>
      <p:ext uri="{BB962C8B-B14F-4D97-AF65-F5344CB8AC3E}">
        <p14:creationId xmlns:p14="http://schemas.microsoft.com/office/powerpoint/2010/main" val="130261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Elipse 34" descr="Círculo grande de color de jerarquía de segundo nivel">
            <a:extLst>
              <a:ext uri="{FF2B5EF4-FFF2-40B4-BE49-F238E27FC236}">
                <a16:creationId xmlns:a16="http://schemas.microsoft.com/office/drawing/2014/main" id="{44864D6A-CDDD-4D60-8619-C1AD786F3FBA}"/>
              </a:ext>
            </a:extLst>
          </p:cNvPr>
          <p:cNvSpPr/>
          <p:nvPr/>
        </p:nvSpPr>
        <p:spPr>
          <a:xfrm>
            <a:off x="6027833" y="4506877"/>
            <a:ext cx="1240029" cy="1256143"/>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34" name="Elipse 33" descr="Círculo grande de color de jerarquía de segundo nivel">
            <a:extLst>
              <a:ext uri="{FF2B5EF4-FFF2-40B4-BE49-F238E27FC236}">
                <a16:creationId xmlns:a16="http://schemas.microsoft.com/office/drawing/2014/main" id="{44864D6A-CDDD-4D60-8619-C1AD786F3FBA}"/>
              </a:ext>
            </a:extLst>
          </p:cNvPr>
          <p:cNvSpPr/>
          <p:nvPr/>
        </p:nvSpPr>
        <p:spPr>
          <a:xfrm>
            <a:off x="382271" y="2719215"/>
            <a:ext cx="1240029" cy="1256143"/>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33" name="Elipse 32" descr="Círculo grande de color de jerarquía de segundo nivel">
            <a:extLst>
              <a:ext uri="{FF2B5EF4-FFF2-40B4-BE49-F238E27FC236}">
                <a16:creationId xmlns:a16="http://schemas.microsoft.com/office/drawing/2014/main" id="{44864D6A-CDDD-4D60-8619-C1AD786F3FBA}"/>
              </a:ext>
            </a:extLst>
          </p:cNvPr>
          <p:cNvSpPr/>
          <p:nvPr/>
        </p:nvSpPr>
        <p:spPr>
          <a:xfrm>
            <a:off x="5920035" y="1017226"/>
            <a:ext cx="1240029" cy="1256143"/>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32" name="Elipse 31" descr="Círculo grande de color de jerarquía de segundo nivel">
            <a:extLst>
              <a:ext uri="{FF2B5EF4-FFF2-40B4-BE49-F238E27FC236}">
                <a16:creationId xmlns:a16="http://schemas.microsoft.com/office/drawing/2014/main" id="{44864D6A-CDDD-4D60-8619-C1AD786F3FBA}"/>
              </a:ext>
            </a:extLst>
          </p:cNvPr>
          <p:cNvSpPr/>
          <p:nvPr/>
        </p:nvSpPr>
        <p:spPr>
          <a:xfrm>
            <a:off x="307508" y="4482502"/>
            <a:ext cx="1225307" cy="1120960"/>
          </a:xfrm>
          <a:prstGeom prst="ellipse">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31" name="Elipse 30" descr="Círculo grande de color de jerarquía de segundo nivel">
            <a:extLst>
              <a:ext uri="{FF2B5EF4-FFF2-40B4-BE49-F238E27FC236}">
                <a16:creationId xmlns:a16="http://schemas.microsoft.com/office/drawing/2014/main" id="{44864D6A-CDDD-4D60-8619-C1AD786F3FBA}"/>
              </a:ext>
            </a:extLst>
          </p:cNvPr>
          <p:cNvSpPr/>
          <p:nvPr/>
        </p:nvSpPr>
        <p:spPr>
          <a:xfrm>
            <a:off x="5856258" y="2739758"/>
            <a:ext cx="1303806" cy="1188017"/>
          </a:xfrm>
          <a:prstGeom prst="ellipse">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30" name="Elipse 29" descr="Círculo grande de color de jerarquía de segundo nivel">
            <a:extLst>
              <a:ext uri="{FF2B5EF4-FFF2-40B4-BE49-F238E27FC236}">
                <a16:creationId xmlns:a16="http://schemas.microsoft.com/office/drawing/2014/main" id="{44864D6A-CDDD-4D60-8619-C1AD786F3FBA}"/>
              </a:ext>
            </a:extLst>
          </p:cNvPr>
          <p:cNvSpPr/>
          <p:nvPr/>
        </p:nvSpPr>
        <p:spPr>
          <a:xfrm>
            <a:off x="389633" y="1036702"/>
            <a:ext cx="1225307" cy="1120960"/>
          </a:xfrm>
          <a:prstGeom prst="ellipse">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sp>
        <p:nvSpPr>
          <p:cNvPr id="2" name="Elipse 1">
            <a:extLst>
              <a:ext uri="{FF2B5EF4-FFF2-40B4-BE49-F238E27FC236}">
                <a16:creationId xmlns:a16="http://schemas.microsoft.com/office/drawing/2014/main" id="{A787656F-59D6-9883-79F9-653B712290ED}"/>
              </a:ext>
            </a:extLst>
          </p:cNvPr>
          <p:cNvSpPr/>
          <p:nvPr/>
        </p:nvSpPr>
        <p:spPr>
          <a:xfrm>
            <a:off x="10310616" y="-71774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2" y="227163"/>
            <a:ext cx="8000964"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COORDINADORES DE POSGRADO DE INGENIERÍA CIVIL Y AGRÍCOLA</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p:cNvPicPr>
            <a:picLocks noChangeAspect="1"/>
          </p:cNvPicPr>
          <p:nvPr/>
        </p:nvPicPr>
        <p:blipFill>
          <a:blip r:embed="rId2"/>
          <a:stretch>
            <a:fillRect/>
          </a:stretch>
        </p:blipFill>
        <p:spPr>
          <a:xfrm>
            <a:off x="1" y="1"/>
            <a:ext cx="2372263" cy="297566"/>
          </a:xfrm>
          <a:prstGeom prst="rect">
            <a:avLst/>
          </a:prstGeom>
        </p:spPr>
      </p:pic>
      <p:pic>
        <p:nvPicPr>
          <p:cNvPr id="14" name="Imagen 13"/>
          <p:cNvPicPr>
            <a:picLocks noChangeAspect="1"/>
          </p:cNvPicPr>
          <p:nvPr/>
        </p:nvPicPr>
        <p:blipFill>
          <a:blip r:embed="rId3"/>
          <a:stretch>
            <a:fillRect/>
          </a:stretch>
        </p:blipFill>
        <p:spPr>
          <a:xfrm>
            <a:off x="6676450" y="1149444"/>
            <a:ext cx="756134" cy="970372"/>
          </a:xfrm>
          <a:prstGeom prst="rect">
            <a:avLst/>
          </a:prstGeom>
        </p:spPr>
      </p:pic>
      <p:sp>
        <p:nvSpPr>
          <p:cNvPr id="17" name="CuadroTexto 16">
            <a:extLst>
              <a:ext uri="{FF2B5EF4-FFF2-40B4-BE49-F238E27FC236}">
                <a16:creationId xmlns:a16="http://schemas.microsoft.com/office/drawing/2014/main" id="{8E401C06-70A4-4535-9C6A-E96342616C02}"/>
              </a:ext>
            </a:extLst>
          </p:cNvPr>
          <p:cNvSpPr txBox="1"/>
          <p:nvPr/>
        </p:nvSpPr>
        <p:spPr>
          <a:xfrm>
            <a:off x="2125078" y="1209017"/>
            <a:ext cx="3446030" cy="1167889"/>
          </a:xfrm>
          <a:prstGeom prst="rect">
            <a:avLst/>
          </a:prstGeom>
        </p:spPr>
        <p:txBody>
          <a:bodyPr vert="horz" lIns="91440" tIns="45720" rIns="91440" bIns="45720" rtlCol="0">
            <a:normAutofit/>
          </a:bodyPr>
          <a:lstStyle/>
          <a:p>
            <a:pPr algn="just"/>
            <a:r>
              <a:rPr lang="es-MX" sz="1400" b="1" dirty="0">
                <a:solidFill>
                  <a:schemeClr val="tx1">
                    <a:lumMod val="75000"/>
                    <a:lumOff val="25000"/>
                  </a:schemeClr>
                </a:solidFill>
                <a:latin typeface="Ancizar Sans" panose="020B0602040300000003" pitchFamily="34" charset="0"/>
              </a:rPr>
              <a:t>Prof. Julio Esteban Colmenares Montañez </a:t>
            </a:r>
          </a:p>
          <a:p>
            <a:pPr algn="just"/>
            <a:r>
              <a:rPr lang="es-MX" sz="1200" dirty="0">
                <a:solidFill>
                  <a:schemeClr val="tx1">
                    <a:lumMod val="65000"/>
                    <a:lumOff val="35000"/>
                  </a:schemeClr>
                </a:solidFill>
                <a:latin typeface="Ancizar Sans" panose="020B0602040300000003" pitchFamily="34" charset="0"/>
                <a:cs typeface="Ancizar Serif"/>
              </a:rPr>
              <a:t>Coordinador</a:t>
            </a:r>
          </a:p>
          <a:p>
            <a:pPr algn="just"/>
            <a:r>
              <a:rPr lang="es-MX" sz="1200" dirty="0">
                <a:solidFill>
                  <a:schemeClr val="tx1">
                    <a:lumMod val="65000"/>
                    <a:lumOff val="35000"/>
                  </a:schemeClr>
                </a:solidFill>
                <a:latin typeface="Ancizar Sans" panose="020B0602040300000003" pitchFamily="34" charset="0"/>
                <a:cs typeface="Ancizar Serif"/>
              </a:rPr>
              <a:t>Doctorado en Ingeniería – Ingeniería Civil</a:t>
            </a:r>
          </a:p>
          <a:p>
            <a:pPr algn="just"/>
            <a:r>
              <a:rPr lang="es-CO" sz="1200" dirty="0">
                <a:solidFill>
                  <a:schemeClr val="tx1">
                    <a:lumMod val="65000"/>
                    <a:lumOff val="35000"/>
                  </a:schemeClr>
                </a:solidFill>
                <a:latin typeface="Ancizar Sans" panose="020B0602040300000003" pitchFamily="34" charset="0"/>
                <a:cs typeface="Ancizar Serif"/>
                <a:hlinkClick r:id="rId4"/>
              </a:rPr>
              <a:t>coocudici_fibog@unal.edu.co</a:t>
            </a:r>
            <a:endParaRPr lang="es-CO" sz="1200" dirty="0">
              <a:solidFill>
                <a:schemeClr val="tx1">
                  <a:lumMod val="65000"/>
                  <a:lumOff val="35000"/>
                </a:schemeClr>
              </a:solidFill>
              <a:latin typeface="Ancizar Sans" panose="020B0602040300000003" pitchFamily="34" charset="0"/>
              <a:cs typeface="Ancizar Serif"/>
            </a:endParaRPr>
          </a:p>
          <a:p>
            <a:pPr algn="just"/>
            <a:endParaRPr lang="es-CO" sz="1200" dirty="0">
              <a:solidFill>
                <a:schemeClr val="tx1">
                  <a:lumMod val="65000"/>
                  <a:lumOff val="35000"/>
                </a:schemeClr>
              </a:solidFill>
              <a:latin typeface="Ancizar Sans" panose="020B0602040300000003" pitchFamily="34" charset="0"/>
              <a:cs typeface="Ancizar Serif"/>
            </a:endParaRPr>
          </a:p>
        </p:txBody>
      </p:sp>
      <p:sp>
        <p:nvSpPr>
          <p:cNvPr id="18" name="CuadroTexto 17">
            <a:extLst>
              <a:ext uri="{FF2B5EF4-FFF2-40B4-BE49-F238E27FC236}">
                <a16:creationId xmlns:a16="http://schemas.microsoft.com/office/drawing/2014/main" id="{8E401C06-70A4-4535-9C6A-E96342616C02}"/>
              </a:ext>
            </a:extLst>
          </p:cNvPr>
          <p:cNvSpPr txBox="1"/>
          <p:nvPr/>
        </p:nvSpPr>
        <p:spPr>
          <a:xfrm>
            <a:off x="2125078" y="2904262"/>
            <a:ext cx="5733448" cy="1360320"/>
          </a:xfrm>
          <a:prstGeom prst="rect">
            <a:avLst/>
          </a:prstGeom>
        </p:spPr>
        <p:txBody>
          <a:bodyPr vert="horz" lIns="91440" tIns="45720" rIns="91440" bIns="45720" rtlCol="0">
            <a:normAutofit/>
          </a:bodyPr>
          <a:lstStyle/>
          <a:p>
            <a:pPr algn="just"/>
            <a:r>
              <a:rPr lang="es-MX" sz="1400" b="1" dirty="0">
                <a:solidFill>
                  <a:schemeClr val="tx1">
                    <a:lumMod val="75000"/>
                    <a:lumOff val="25000"/>
                  </a:schemeClr>
                </a:solidFill>
                <a:latin typeface="Ancizar Sans" panose="020B0602040300000003" pitchFamily="34" charset="0"/>
              </a:rPr>
              <a:t>Prof. César Augusto Ruíz Rojas</a:t>
            </a:r>
          </a:p>
          <a:p>
            <a:pPr algn="just"/>
            <a:r>
              <a:rPr lang="es-MX" sz="1200" dirty="0">
                <a:solidFill>
                  <a:schemeClr val="tx1">
                    <a:lumMod val="65000"/>
                    <a:lumOff val="35000"/>
                  </a:schemeClr>
                </a:solidFill>
                <a:latin typeface="Ancizar Sans" panose="020B0602040300000003" pitchFamily="34" charset="0"/>
                <a:cs typeface="Ancizar Serif"/>
              </a:rPr>
              <a:t>Coordinador</a:t>
            </a:r>
          </a:p>
          <a:p>
            <a:pPr algn="just"/>
            <a:r>
              <a:rPr lang="es-MX" sz="1200" dirty="0">
                <a:solidFill>
                  <a:schemeClr val="tx1">
                    <a:lumMod val="65000"/>
                    <a:lumOff val="35000"/>
                  </a:schemeClr>
                </a:solidFill>
                <a:latin typeface="Ancizar Sans" panose="020B0602040300000003" pitchFamily="34" charset="0"/>
                <a:cs typeface="Ancizar Serif"/>
              </a:rPr>
              <a:t>Maestría en Ingeniería – Transporte</a:t>
            </a:r>
          </a:p>
          <a:p>
            <a:pPr algn="just"/>
            <a:r>
              <a:rPr lang="es-MX" sz="1200" dirty="0">
                <a:solidFill>
                  <a:schemeClr val="tx1">
                    <a:lumMod val="65000"/>
                    <a:lumOff val="35000"/>
                  </a:schemeClr>
                </a:solidFill>
                <a:latin typeface="Ancizar Sans" panose="020B0602040300000003" pitchFamily="34" charset="0"/>
                <a:cs typeface="Ancizar Serif"/>
              </a:rPr>
              <a:t>Especialización en Tránsito, Diseño y Seguridad Vial </a:t>
            </a:r>
          </a:p>
          <a:p>
            <a:pPr algn="just"/>
            <a:r>
              <a:rPr lang="es-CO" sz="1200" dirty="0">
                <a:solidFill>
                  <a:schemeClr val="tx1">
                    <a:lumMod val="65000"/>
                    <a:lumOff val="35000"/>
                  </a:schemeClr>
                </a:solidFill>
                <a:latin typeface="Ancizar Sans" panose="020B0602040300000003" pitchFamily="34" charset="0"/>
                <a:cs typeface="Ancizar Serif"/>
                <a:hlinkClick r:id="rId5"/>
              </a:rPr>
              <a:t>coocuptra_fibog@unal.edu.co</a:t>
            </a:r>
            <a:endParaRPr lang="es-CO" sz="1200" dirty="0">
              <a:solidFill>
                <a:schemeClr val="tx1">
                  <a:lumMod val="65000"/>
                  <a:lumOff val="35000"/>
                </a:schemeClr>
              </a:solidFill>
              <a:latin typeface="Ancizar Sans" panose="020B0602040300000003" pitchFamily="34" charset="0"/>
              <a:cs typeface="Ancizar Serif"/>
            </a:endParaRPr>
          </a:p>
          <a:p>
            <a:pPr algn="just"/>
            <a:endParaRPr lang="es-CO" sz="1900" dirty="0">
              <a:solidFill>
                <a:schemeClr val="tx1">
                  <a:lumMod val="65000"/>
                  <a:lumOff val="35000"/>
                </a:schemeClr>
              </a:solidFill>
              <a:latin typeface="Ancizar Sans Light" panose="020B0502040300000003" pitchFamily="34" charset="0"/>
              <a:cs typeface="Ancizar Serif"/>
            </a:endParaRPr>
          </a:p>
        </p:txBody>
      </p:sp>
      <p:sp>
        <p:nvSpPr>
          <p:cNvPr id="19" name="CuadroTexto 18">
            <a:extLst>
              <a:ext uri="{FF2B5EF4-FFF2-40B4-BE49-F238E27FC236}">
                <a16:creationId xmlns:a16="http://schemas.microsoft.com/office/drawing/2014/main" id="{8E401C06-70A4-4535-9C6A-E96342616C02}"/>
              </a:ext>
            </a:extLst>
          </p:cNvPr>
          <p:cNvSpPr txBox="1"/>
          <p:nvPr/>
        </p:nvSpPr>
        <p:spPr>
          <a:xfrm>
            <a:off x="2125078" y="4619814"/>
            <a:ext cx="5733448" cy="1326573"/>
          </a:xfrm>
          <a:prstGeom prst="rect">
            <a:avLst/>
          </a:prstGeom>
        </p:spPr>
        <p:txBody>
          <a:bodyPr vert="horz" lIns="91440" tIns="45720" rIns="91440" bIns="45720" rtlCol="0">
            <a:normAutofit/>
          </a:bodyPr>
          <a:lstStyle/>
          <a:p>
            <a:pPr algn="just"/>
            <a:r>
              <a:rPr lang="es-MX" sz="1400" b="1" dirty="0">
                <a:solidFill>
                  <a:schemeClr val="tx1">
                    <a:lumMod val="75000"/>
                    <a:lumOff val="25000"/>
                  </a:schemeClr>
                </a:solidFill>
                <a:latin typeface="Ancizar Sans" panose="020B0602040300000003" pitchFamily="34" charset="0"/>
              </a:rPr>
              <a:t>Prof. Dorian Luis Linero </a:t>
            </a:r>
            <a:r>
              <a:rPr lang="es-MX" sz="1400" b="1" dirty="0" err="1">
                <a:solidFill>
                  <a:schemeClr val="tx1">
                    <a:lumMod val="75000"/>
                    <a:lumOff val="25000"/>
                  </a:schemeClr>
                </a:solidFill>
                <a:latin typeface="Ancizar Sans" panose="020B0602040300000003" pitchFamily="34" charset="0"/>
              </a:rPr>
              <a:t>Segrera</a:t>
            </a:r>
            <a:endParaRPr lang="es-MX" sz="1400" b="1" dirty="0">
              <a:solidFill>
                <a:schemeClr val="tx1">
                  <a:lumMod val="75000"/>
                  <a:lumOff val="25000"/>
                </a:schemeClr>
              </a:solidFill>
              <a:latin typeface="Ancizar Sans" panose="020B0602040300000003" pitchFamily="34" charset="0"/>
            </a:endParaRPr>
          </a:p>
          <a:p>
            <a:pPr algn="just"/>
            <a:r>
              <a:rPr lang="es-MX" sz="1200" dirty="0">
                <a:solidFill>
                  <a:schemeClr val="tx1">
                    <a:lumMod val="65000"/>
                    <a:lumOff val="35000"/>
                  </a:schemeClr>
                </a:solidFill>
                <a:latin typeface="Ancizar Sans" panose="020B0602040300000003" pitchFamily="34" charset="0"/>
                <a:cs typeface="Ancizar Serif"/>
              </a:rPr>
              <a:t>Coordinador</a:t>
            </a:r>
          </a:p>
          <a:p>
            <a:pPr algn="just"/>
            <a:r>
              <a:rPr lang="es-MX" sz="1200" dirty="0">
                <a:solidFill>
                  <a:schemeClr val="tx1">
                    <a:lumMod val="65000"/>
                    <a:lumOff val="35000"/>
                  </a:schemeClr>
                </a:solidFill>
                <a:latin typeface="Ancizar Sans" panose="020B0602040300000003" pitchFamily="34" charset="0"/>
                <a:cs typeface="Ancizar Serif"/>
              </a:rPr>
              <a:t>Maestría en Ingeniería – Estructuras </a:t>
            </a:r>
          </a:p>
          <a:p>
            <a:pPr algn="just"/>
            <a:r>
              <a:rPr lang="es-MX" sz="1200" dirty="0">
                <a:solidFill>
                  <a:schemeClr val="tx1">
                    <a:lumMod val="65000"/>
                    <a:lumOff val="35000"/>
                  </a:schemeClr>
                </a:solidFill>
                <a:latin typeface="Ancizar Sans" panose="020B0602040300000003" pitchFamily="34" charset="0"/>
                <a:cs typeface="Ancizar Serif"/>
              </a:rPr>
              <a:t>Especialización en Estructuras  </a:t>
            </a:r>
          </a:p>
          <a:p>
            <a:pPr algn="just"/>
            <a:r>
              <a:rPr lang="es-CO" sz="1200" dirty="0">
                <a:solidFill>
                  <a:schemeClr val="tx1">
                    <a:lumMod val="65000"/>
                    <a:lumOff val="35000"/>
                  </a:schemeClr>
                </a:solidFill>
                <a:latin typeface="Ancizar Sans" panose="020B0602040300000003" pitchFamily="34" charset="0"/>
                <a:cs typeface="Ancizar Serif"/>
                <a:hlinkClick r:id="rId6"/>
              </a:rPr>
              <a:t>coocupest_fibog@unal.edu.co</a:t>
            </a:r>
            <a:endParaRPr lang="es-CO" sz="1200" dirty="0">
              <a:solidFill>
                <a:schemeClr val="tx1">
                  <a:lumMod val="65000"/>
                  <a:lumOff val="35000"/>
                </a:schemeClr>
              </a:solidFill>
              <a:latin typeface="Ancizar Sans" panose="020B0602040300000003" pitchFamily="34" charset="0"/>
              <a:cs typeface="Ancizar Serif"/>
            </a:endParaRPr>
          </a:p>
          <a:p>
            <a:pPr algn="just"/>
            <a:endParaRPr lang="es-CO" sz="1900" dirty="0">
              <a:solidFill>
                <a:schemeClr val="tx1">
                  <a:lumMod val="65000"/>
                  <a:lumOff val="35000"/>
                </a:schemeClr>
              </a:solidFill>
              <a:latin typeface="Ancizar Sans Light" panose="020B0502040300000003" pitchFamily="34" charset="0"/>
              <a:cs typeface="Ancizar Serif"/>
            </a:endParaRPr>
          </a:p>
        </p:txBody>
      </p:sp>
      <p:sp>
        <p:nvSpPr>
          <p:cNvPr id="20" name="CuadroTexto 19">
            <a:extLst>
              <a:ext uri="{FF2B5EF4-FFF2-40B4-BE49-F238E27FC236}">
                <a16:creationId xmlns:a16="http://schemas.microsoft.com/office/drawing/2014/main" id="{8E401C06-70A4-4535-9C6A-E96342616C02}"/>
              </a:ext>
            </a:extLst>
          </p:cNvPr>
          <p:cNvSpPr txBox="1"/>
          <p:nvPr/>
        </p:nvSpPr>
        <p:spPr>
          <a:xfrm>
            <a:off x="7636232" y="1177563"/>
            <a:ext cx="5733448" cy="1140244"/>
          </a:xfrm>
          <a:prstGeom prst="rect">
            <a:avLst/>
          </a:prstGeom>
        </p:spPr>
        <p:txBody>
          <a:bodyPr vert="horz" lIns="91440" tIns="45720" rIns="91440" bIns="45720" rtlCol="0">
            <a:normAutofit/>
          </a:bodyPr>
          <a:lstStyle/>
          <a:p>
            <a:pPr algn="just"/>
            <a:r>
              <a:rPr lang="es-MX" sz="1400" b="1" dirty="0">
                <a:solidFill>
                  <a:schemeClr val="tx1">
                    <a:lumMod val="75000"/>
                    <a:lumOff val="25000"/>
                  </a:schemeClr>
                </a:solidFill>
                <a:latin typeface="Ancizar Sans" panose="020B0602040300000003" pitchFamily="34" charset="0"/>
              </a:rPr>
              <a:t>Prof. Mauricio Alberto Tapias Camacho </a:t>
            </a:r>
          </a:p>
          <a:p>
            <a:pPr algn="just"/>
            <a:r>
              <a:rPr lang="es-MX" sz="1200" dirty="0">
                <a:solidFill>
                  <a:schemeClr val="tx1">
                    <a:lumMod val="65000"/>
                    <a:lumOff val="35000"/>
                  </a:schemeClr>
                </a:solidFill>
                <a:latin typeface="Ancizar Sans" panose="020B0602040300000003" pitchFamily="34" charset="0"/>
                <a:cs typeface="Ancizar Serif"/>
              </a:rPr>
              <a:t>Coordinador </a:t>
            </a:r>
          </a:p>
          <a:p>
            <a:pPr algn="just"/>
            <a:r>
              <a:rPr lang="es-MX" sz="1200" dirty="0">
                <a:solidFill>
                  <a:schemeClr val="tx1">
                    <a:lumMod val="65000"/>
                    <a:lumOff val="35000"/>
                  </a:schemeClr>
                </a:solidFill>
                <a:latin typeface="Ancizar Sans" panose="020B0602040300000003" pitchFamily="34" charset="0"/>
                <a:cs typeface="Ancizar Serif"/>
              </a:rPr>
              <a:t>Maestría en Ingeniería - Geotecnia </a:t>
            </a:r>
          </a:p>
          <a:p>
            <a:pPr algn="just"/>
            <a:r>
              <a:rPr lang="es-CO" sz="1200" dirty="0">
                <a:solidFill>
                  <a:schemeClr val="tx1">
                    <a:lumMod val="65000"/>
                    <a:lumOff val="35000"/>
                  </a:schemeClr>
                </a:solidFill>
                <a:latin typeface="Ancizar Sans" panose="020B0602040300000003" pitchFamily="34" charset="0"/>
                <a:cs typeface="Ancizar Serif"/>
                <a:hlinkClick r:id="rId7"/>
              </a:rPr>
              <a:t>coocupgeo_fibog@unal.edu.co</a:t>
            </a:r>
            <a:endParaRPr lang="es-CO" sz="1200" dirty="0">
              <a:solidFill>
                <a:schemeClr val="tx1">
                  <a:lumMod val="65000"/>
                  <a:lumOff val="35000"/>
                </a:schemeClr>
              </a:solidFill>
              <a:latin typeface="Ancizar Sans" panose="020B0602040300000003" pitchFamily="34" charset="0"/>
              <a:cs typeface="Ancizar Serif"/>
            </a:endParaRPr>
          </a:p>
          <a:p>
            <a:pPr algn="just"/>
            <a:endParaRPr lang="es-CO" sz="1200" dirty="0">
              <a:solidFill>
                <a:schemeClr val="tx1">
                  <a:lumMod val="65000"/>
                  <a:lumOff val="35000"/>
                </a:schemeClr>
              </a:solidFill>
              <a:latin typeface="Ancizar Sans" panose="020B0602040300000003" pitchFamily="34" charset="0"/>
              <a:cs typeface="Ancizar Serif"/>
            </a:endParaRPr>
          </a:p>
        </p:txBody>
      </p:sp>
      <p:sp>
        <p:nvSpPr>
          <p:cNvPr id="21" name="CuadroTexto 20">
            <a:extLst>
              <a:ext uri="{FF2B5EF4-FFF2-40B4-BE49-F238E27FC236}">
                <a16:creationId xmlns:a16="http://schemas.microsoft.com/office/drawing/2014/main" id="{8E401C06-70A4-4535-9C6A-E96342616C02}"/>
              </a:ext>
            </a:extLst>
          </p:cNvPr>
          <p:cNvSpPr txBox="1"/>
          <p:nvPr/>
        </p:nvSpPr>
        <p:spPr>
          <a:xfrm>
            <a:off x="7705245" y="2903999"/>
            <a:ext cx="5733448" cy="1023776"/>
          </a:xfrm>
          <a:prstGeom prst="rect">
            <a:avLst/>
          </a:prstGeom>
        </p:spPr>
        <p:txBody>
          <a:bodyPr vert="horz" lIns="91440" tIns="45720" rIns="91440" bIns="45720" rtlCol="0">
            <a:noAutofit/>
          </a:bodyPr>
          <a:lstStyle/>
          <a:p>
            <a:pPr algn="just"/>
            <a:r>
              <a:rPr lang="es-MX" sz="1400" b="1" dirty="0">
                <a:solidFill>
                  <a:schemeClr val="tx1">
                    <a:lumMod val="75000"/>
                    <a:lumOff val="25000"/>
                  </a:schemeClr>
                </a:solidFill>
                <a:latin typeface="Ancizar Sans" panose="020B0602040300000003" pitchFamily="34" charset="0"/>
              </a:rPr>
              <a:t>Prof. Néstor Alonso Mancipe Muñoz </a:t>
            </a:r>
          </a:p>
          <a:p>
            <a:pPr algn="just">
              <a:lnSpc>
                <a:spcPct val="110000"/>
              </a:lnSpc>
            </a:pPr>
            <a:r>
              <a:rPr lang="es-MX" sz="1200" dirty="0">
                <a:solidFill>
                  <a:schemeClr val="tx1">
                    <a:lumMod val="65000"/>
                    <a:lumOff val="35000"/>
                  </a:schemeClr>
                </a:solidFill>
                <a:latin typeface="Ancizar Sans" panose="020B0602040300000003" pitchFamily="34" charset="0"/>
                <a:cs typeface="Ancizar Serif"/>
              </a:rPr>
              <a:t>Coordinador </a:t>
            </a:r>
          </a:p>
          <a:p>
            <a:pPr algn="just">
              <a:lnSpc>
                <a:spcPct val="110000"/>
              </a:lnSpc>
            </a:pPr>
            <a:r>
              <a:rPr lang="es-MX" sz="1200" dirty="0">
                <a:solidFill>
                  <a:schemeClr val="tx1">
                    <a:lumMod val="65000"/>
                    <a:lumOff val="35000"/>
                  </a:schemeClr>
                </a:solidFill>
                <a:latin typeface="Ancizar Sans" panose="020B0602040300000003" pitchFamily="34" charset="0"/>
                <a:cs typeface="Ancizar Serif"/>
              </a:rPr>
              <a:t>Maestría en Ingeniería – Recursos Hidráulicos </a:t>
            </a:r>
          </a:p>
          <a:p>
            <a:pPr algn="just">
              <a:lnSpc>
                <a:spcPct val="110000"/>
              </a:lnSpc>
            </a:pPr>
            <a:r>
              <a:rPr lang="es-CO" sz="1200" dirty="0">
                <a:solidFill>
                  <a:schemeClr val="tx1">
                    <a:lumMod val="65000"/>
                    <a:lumOff val="35000"/>
                  </a:schemeClr>
                </a:solidFill>
                <a:latin typeface="Ancizar Sans" panose="020B0602040300000003" pitchFamily="34" charset="0"/>
                <a:cs typeface="Ancizar Serif"/>
                <a:hlinkClick r:id="rId8"/>
              </a:rPr>
              <a:t>coocuprhi_fibog@unal.edu.co</a:t>
            </a:r>
            <a:endParaRPr lang="es-CO" sz="1200" dirty="0">
              <a:solidFill>
                <a:schemeClr val="tx1">
                  <a:lumMod val="65000"/>
                  <a:lumOff val="35000"/>
                </a:schemeClr>
              </a:solidFill>
              <a:latin typeface="Ancizar Sans" panose="020B0602040300000003" pitchFamily="34" charset="0"/>
              <a:cs typeface="Ancizar Serif"/>
            </a:endParaRPr>
          </a:p>
        </p:txBody>
      </p:sp>
      <p:sp>
        <p:nvSpPr>
          <p:cNvPr id="22" name="CuadroTexto 21">
            <a:extLst>
              <a:ext uri="{FF2B5EF4-FFF2-40B4-BE49-F238E27FC236}">
                <a16:creationId xmlns:a16="http://schemas.microsoft.com/office/drawing/2014/main" id="{8E401C06-70A4-4535-9C6A-E96342616C02}"/>
              </a:ext>
            </a:extLst>
          </p:cNvPr>
          <p:cNvSpPr txBox="1"/>
          <p:nvPr/>
        </p:nvSpPr>
        <p:spPr>
          <a:xfrm>
            <a:off x="7705245" y="4619814"/>
            <a:ext cx="3560854" cy="1629188"/>
          </a:xfrm>
          <a:prstGeom prst="rect">
            <a:avLst/>
          </a:prstGeom>
        </p:spPr>
        <p:txBody>
          <a:bodyPr vert="horz" lIns="91440" tIns="45720" rIns="91440" bIns="45720" rtlCol="0">
            <a:normAutofit/>
          </a:bodyPr>
          <a:lstStyle/>
          <a:p>
            <a:pPr algn="just"/>
            <a:r>
              <a:rPr lang="es-MX" sz="1400" b="1" dirty="0">
                <a:solidFill>
                  <a:schemeClr val="tx1">
                    <a:lumMod val="75000"/>
                    <a:lumOff val="25000"/>
                  </a:schemeClr>
                </a:solidFill>
                <a:latin typeface="Ancizar Sans" panose="020B0602040300000003" pitchFamily="34" charset="0"/>
              </a:rPr>
              <a:t>Prof. Fernando Lozano Osorno</a:t>
            </a:r>
          </a:p>
          <a:p>
            <a:pPr algn="just">
              <a:lnSpc>
                <a:spcPct val="110000"/>
              </a:lnSpc>
            </a:pPr>
            <a:r>
              <a:rPr lang="es-MX" sz="1200" dirty="0">
                <a:solidFill>
                  <a:schemeClr val="tx1">
                    <a:lumMod val="65000"/>
                    <a:lumOff val="35000"/>
                  </a:schemeClr>
                </a:solidFill>
                <a:latin typeface="Ancizar Sans" panose="020B0602040300000003" pitchFamily="34" charset="0"/>
                <a:cs typeface="Ancizar Serif"/>
              </a:rPr>
              <a:t>Coordinador </a:t>
            </a:r>
          </a:p>
          <a:p>
            <a:pPr algn="just">
              <a:lnSpc>
                <a:spcPct val="110000"/>
              </a:lnSpc>
            </a:pPr>
            <a:r>
              <a:rPr lang="es-MX" sz="1200" dirty="0">
                <a:solidFill>
                  <a:schemeClr val="tx1">
                    <a:lumMod val="65000"/>
                    <a:lumOff val="35000"/>
                  </a:schemeClr>
                </a:solidFill>
                <a:latin typeface="Ancizar Sans" panose="020B0602040300000003" pitchFamily="34" charset="0"/>
                <a:cs typeface="Ancizar Serif"/>
              </a:rPr>
              <a:t>Maestría en Ingeniería – Ingeniería de </a:t>
            </a:r>
            <a:r>
              <a:rPr lang="es-MX" sz="1200" dirty="0" err="1">
                <a:solidFill>
                  <a:schemeClr val="tx1">
                    <a:lumMod val="65000"/>
                    <a:lumOff val="35000"/>
                  </a:schemeClr>
                </a:solidFill>
                <a:latin typeface="Ancizar Sans" panose="020B0602040300000003" pitchFamily="34" charset="0"/>
                <a:cs typeface="Ancizar Serif"/>
              </a:rPr>
              <a:t>Biosistemas</a:t>
            </a:r>
            <a:endParaRPr lang="es-MX" sz="1200" dirty="0">
              <a:solidFill>
                <a:schemeClr val="tx1">
                  <a:lumMod val="65000"/>
                  <a:lumOff val="35000"/>
                </a:schemeClr>
              </a:solidFill>
              <a:latin typeface="Ancizar Sans" panose="020B0602040300000003" pitchFamily="34" charset="0"/>
              <a:cs typeface="Ancizar Serif"/>
            </a:endParaRPr>
          </a:p>
          <a:p>
            <a:pPr algn="just">
              <a:lnSpc>
                <a:spcPct val="110000"/>
              </a:lnSpc>
            </a:pPr>
            <a:r>
              <a:rPr lang="es-CO" sz="1200" dirty="0">
                <a:solidFill>
                  <a:schemeClr val="tx1">
                    <a:lumMod val="65000"/>
                    <a:lumOff val="35000"/>
                  </a:schemeClr>
                </a:solidFill>
                <a:latin typeface="Ancizar Sans" panose="020B0602040300000003" pitchFamily="34" charset="0"/>
                <a:cs typeface="Ancizar Serif"/>
                <a:hlinkClick r:id="rId8"/>
              </a:rPr>
              <a:t>Coocupiag_fibog@unal.edu.co</a:t>
            </a:r>
            <a:endParaRPr lang="es-CO" sz="1200" dirty="0">
              <a:solidFill>
                <a:schemeClr val="tx1">
                  <a:lumMod val="65000"/>
                  <a:lumOff val="35000"/>
                </a:schemeClr>
              </a:solidFill>
              <a:latin typeface="Ancizar Sans" panose="020B0602040300000003" pitchFamily="34" charset="0"/>
              <a:cs typeface="Ancizar Serif"/>
            </a:endParaRPr>
          </a:p>
          <a:p>
            <a:pPr algn="just"/>
            <a:endParaRPr lang="es-CO" sz="1200" dirty="0">
              <a:solidFill>
                <a:schemeClr val="tx1">
                  <a:lumMod val="65000"/>
                  <a:lumOff val="35000"/>
                </a:schemeClr>
              </a:solidFill>
              <a:latin typeface="Ancizar Sans" panose="020B0602040300000003" pitchFamily="34" charset="0"/>
              <a:cs typeface="Ancizar Serif"/>
            </a:endParaRPr>
          </a:p>
        </p:txBody>
      </p:sp>
      <p:pic>
        <p:nvPicPr>
          <p:cNvPr id="24" name="Imagen 23"/>
          <p:cNvPicPr>
            <a:picLocks noChangeAspect="1"/>
          </p:cNvPicPr>
          <p:nvPr/>
        </p:nvPicPr>
        <p:blipFill>
          <a:blip r:embed="rId3"/>
          <a:stretch>
            <a:fillRect/>
          </a:stretch>
        </p:blipFill>
        <p:spPr>
          <a:xfrm>
            <a:off x="6773742" y="2902426"/>
            <a:ext cx="756134" cy="970372"/>
          </a:xfrm>
          <a:prstGeom prst="rect">
            <a:avLst/>
          </a:prstGeom>
        </p:spPr>
      </p:pic>
      <p:pic>
        <p:nvPicPr>
          <p:cNvPr id="25" name="Imagen 24"/>
          <p:cNvPicPr>
            <a:picLocks noChangeAspect="1"/>
          </p:cNvPicPr>
          <p:nvPr/>
        </p:nvPicPr>
        <p:blipFill>
          <a:blip r:embed="rId3"/>
          <a:stretch>
            <a:fillRect/>
          </a:stretch>
        </p:blipFill>
        <p:spPr>
          <a:xfrm>
            <a:off x="6754819" y="4628144"/>
            <a:ext cx="756134" cy="970372"/>
          </a:xfrm>
          <a:prstGeom prst="rect">
            <a:avLst/>
          </a:prstGeom>
        </p:spPr>
      </p:pic>
      <p:pic>
        <p:nvPicPr>
          <p:cNvPr id="26" name="Imagen 25"/>
          <p:cNvPicPr>
            <a:picLocks noChangeAspect="1"/>
          </p:cNvPicPr>
          <p:nvPr/>
        </p:nvPicPr>
        <p:blipFill>
          <a:blip r:embed="rId3"/>
          <a:stretch>
            <a:fillRect/>
          </a:stretch>
        </p:blipFill>
        <p:spPr>
          <a:xfrm>
            <a:off x="1104110" y="1149444"/>
            <a:ext cx="756134" cy="970372"/>
          </a:xfrm>
          <a:prstGeom prst="rect">
            <a:avLst/>
          </a:prstGeom>
        </p:spPr>
      </p:pic>
      <p:pic>
        <p:nvPicPr>
          <p:cNvPr id="27" name="Imagen 26"/>
          <p:cNvPicPr>
            <a:picLocks noChangeAspect="1"/>
          </p:cNvPicPr>
          <p:nvPr/>
        </p:nvPicPr>
        <p:blipFill>
          <a:blip r:embed="rId3"/>
          <a:stretch>
            <a:fillRect/>
          </a:stretch>
        </p:blipFill>
        <p:spPr>
          <a:xfrm>
            <a:off x="1104110" y="2902426"/>
            <a:ext cx="756134" cy="970372"/>
          </a:xfrm>
          <a:prstGeom prst="rect">
            <a:avLst/>
          </a:prstGeom>
        </p:spPr>
      </p:pic>
      <p:pic>
        <p:nvPicPr>
          <p:cNvPr id="28" name="Imagen 27"/>
          <p:cNvPicPr>
            <a:picLocks noChangeAspect="1"/>
          </p:cNvPicPr>
          <p:nvPr/>
        </p:nvPicPr>
        <p:blipFill>
          <a:blip r:embed="rId3"/>
          <a:stretch>
            <a:fillRect/>
          </a:stretch>
        </p:blipFill>
        <p:spPr>
          <a:xfrm>
            <a:off x="1186132" y="4625231"/>
            <a:ext cx="756134" cy="970372"/>
          </a:xfrm>
          <a:prstGeom prst="rect">
            <a:avLst/>
          </a:prstGeom>
        </p:spPr>
      </p:pic>
    </p:spTree>
    <p:extLst>
      <p:ext uri="{BB962C8B-B14F-4D97-AF65-F5344CB8AC3E}">
        <p14:creationId xmlns:p14="http://schemas.microsoft.com/office/powerpoint/2010/main" val="282157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787656F-59D6-9883-79F9-653B712290ED}"/>
              </a:ext>
            </a:extLst>
          </p:cNvPr>
          <p:cNvSpPr/>
          <p:nvPr/>
        </p:nvSpPr>
        <p:spPr>
          <a:xfrm>
            <a:off x="10310616" y="-717747"/>
            <a:ext cx="2923082" cy="2180178"/>
          </a:xfrm>
          <a:prstGeom prst="ellipse">
            <a:avLst/>
          </a:prstGeom>
          <a:solidFill>
            <a:srgbClr val="1F7BBD"/>
          </a:solidFill>
          <a:ln>
            <a:solidFill>
              <a:srgbClr val="1F7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p:cNvSpPr txBox="1">
            <a:spLocks/>
          </p:cNvSpPr>
          <p:nvPr/>
        </p:nvSpPr>
        <p:spPr>
          <a:xfrm>
            <a:off x="358032" y="227163"/>
            <a:ext cx="9648610" cy="434191"/>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1800" b="1" dirty="0">
                <a:solidFill>
                  <a:srgbClr val="172B7E"/>
                </a:solidFill>
                <a:latin typeface="Ancizar Sans" panose="020B0602040300000003" pitchFamily="34" charset="0"/>
                <a:cs typeface="Ancizar Sans Extrabold"/>
              </a:rPr>
              <a:t>EQUIPO DE TRABAJO: DIRECCIÓN DE ÁREA CURRICULAR DE INGENIERÍA CIVIL Y AGRÍCOLA</a:t>
            </a:r>
          </a:p>
        </p:txBody>
      </p:sp>
      <p:sp>
        <p:nvSpPr>
          <p:cNvPr id="6" name="Título 1"/>
          <p:cNvSpPr txBox="1">
            <a:spLocks/>
          </p:cNvSpPr>
          <p:nvPr/>
        </p:nvSpPr>
        <p:spPr>
          <a:xfrm>
            <a:off x="358032" y="545222"/>
            <a:ext cx="5907874" cy="181718"/>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050" spc="225" dirty="0">
                <a:solidFill>
                  <a:srgbClr val="00B0F0"/>
                </a:solidFill>
                <a:latin typeface="Ancizar Sans" panose="020B0602040300000003" pitchFamily="34" charset="0"/>
                <a:cs typeface="Ancizar Serif"/>
              </a:rPr>
              <a:t>ÁREA CURRICULAR EN INGENIERÍA CIVIL Y AGRÍCOLA </a:t>
            </a:r>
            <a:endParaRPr lang="es-ES" sz="1050" spc="225" dirty="0">
              <a:solidFill>
                <a:srgbClr val="00B0F0"/>
              </a:solidFill>
              <a:latin typeface="Ancizar Sans" panose="020B0602040300000003" pitchFamily="34" charset="0"/>
              <a:cs typeface="Ancizar Serif"/>
            </a:endParaRPr>
          </a:p>
        </p:txBody>
      </p:sp>
      <p:pic>
        <p:nvPicPr>
          <p:cNvPr id="4" name="Imagen 3"/>
          <p:cNvPicPr>
            <a:picLocks noChangeAspect="1"/>
          </p:cNvPicPr>
          <p:nvPr/>
        </p:nvPicPr>
        <p:blipFill>
          <a:blip r:embed="rId2"/>
          <a:stretch>
            <a:fillRect/>
          </a:stretch>
        </p:blipFill>
        <p:spPr>
          <a:xfrm>
            <a:off x="1" y="1"/>
            <a:ext cx="2372263" cy="297566"/>
          </a:xfrm>
          <a:prstGeom prst="rect">
            <a:avLst/>
          </a:prstGeom>
        </p:spPr>
      </p:pic>
      <p:sp>
        <p:nvSpPr>
          <p:cNvPr id="23" name="CuadroTexto 22">
            <a:extLst>
              <a:ext uri="{FF2B5EF4-FFF2-40B4-BE49-F238E27FC236}">
                <a16:creationId xmlns:a16="http://schemas.microsoft.com/office/drawing/2014/main" id="{8E401C06-70A4-4535-9C6A-E96342616C02}"/>
              </a:ext>
            </a:extLst>
          </p:cNvPr>
          <p:cNvSpPr txBox="1"/>
          <p:nvPr/>
        </p:nvSpPr>
        <p:spPr>
          <a:xfrm>
            <a:off x="960509" y="4049617"/>
            <a:ext cx="2602806" cy="2377081"/>
          </a:xfrm>
          <a:prstGeom prst="rect">
            <a:avLst/>
          </a:prstGeom>
        </p:spPr>
        <p:txBody>
          <a:bodyPr vert="horz" lIns="91440" tIns="45720" rIns="91440" bIns="45720" rtlCol="0">
            <a:normAutofit/>
          </a:bodyPr>
          <a:lstStyle/>
          <a:p>
            <a:endParaRPr lang="es-CO" sz="2800" dirty="0">
              <a:solidFill>
                <a:schemeClr val="tx1">
                  <a:lumMod val="65000"/>
                  <a:lumOff val="35000"/>
                </a:schemeClr>
              </a:solidFill>
              <a:latin typeface="Ancizar Sans Light" panose="020B0502040300000003" pitchFamily="34" charset="0"/>
              <a:cs typeface="Ancizar Serif"/>
            </a:endParaRPr>
          </a:p>
          <a:p>
            <a:pPr marL="342900" indent="-342900">
              <a:buFontTx/>
              <a:buChar char="-"/>
            </a:pPr>
            <a:r>
              <a:rPr lang="es-CO" sz="1600" dirty="0">
                <a:solidFill>
                  <a:schemeClr val="tx1">
                    <a:lumMod val="65000"/>
                    <a:lumOff val="35000"/>
                  </a:schemeClr>
                </a:solidFill>
                <a:latin typeface="Ancizar Sans Light" panose="020B0502040300000003" pitchFamily="34" charset="0"/>
                <a:cs typeface="Ancizar Serif"/>
              </a:rPr>
              <a:t>Apoyos económicos a ponentes</a:t>
            </a:r>
          </a:p>
          <a:p>
            <a:pPr marL="342900" indent="-342900">
              <a:buFontTx/>
              <a:buChar char="-"/>
            </a:pPr>
            <a:r>
              <a:rPr lang="es-CO" sz="1600" dirty="0">
                <a:solidFill>
                  <a:schemeClr val="tx1">
                    <a:lumMod val="65000"/>
                    <a:lumOff val="35000"/>
                  </a:schemeClr>
                </a:solidFill>
                <a:latin typeface="Ancizar Sans Light" panose="020B0502040300000003" pitchFamily="34" charset="0"/>
                <a:cs typeface="Ancizar Serif"/>
              </a:rPr>
              <a:t>Manejo del proceso de Tesis Trabajos Finales de Maestría y Doctorado</a:t>
            </a:r>
          </a:p>
          <a:p>
            <a:pPr marL="342900" indent="-342900">
              <a:buFontTx/>
              <a:buChar char="-"/>
            </a:pPr>
            <a:r>
              <a:rPr lang="es-CO" sz="1600" dirty="0">
                <a:solidFill>
                  <a:schemeClr val="tx1">
                    <a:lumMod val="65000"/>
                    <a:lumOff val="35000"/>
                  </a:schemeClr>
                </a:solidFill>
                <a:latin typeface="Ancizar Sans Light" panose="020B0502040300000003" pitchFamily="34" charset="0"/>
                <a:cs typeface="Ancizar Serif"/>
              </a:rPr>
              <a:t>Temas administrativos del Área</a:t>
            </a:r>
          </a:p>
          <a:p>
            <a:pPr marL="342900" indent="-342900">
              <a:buFontTx/>
              <a:buChar char="-"/>
            </a:pPr>
            <a:endParaRPr lang="es-CO" sz="1900" dirty="0">
              <a:solidFill>
                <a:schemeClr val="tx1">
                  <a:lumMod val="65000"/>
                  <a:lumOff val="35000"/>
                </a:schemeClr>
              </a:solidFill>
              <a:latin typeface="Ancizar Sans Light" panose="020B0502040300000003" pitchFamily="34" charset="0"/>
              <a:cs typeface="Ancizar Serif"/>
            </a:endParaRPr>
          </a:p>
          <a:p>
            <a:pPr>
              <a:spcBef>
                <a:spcPts val="1000"/>
              </a:spcBef>
              <a:buClr>
                <a:schemeClr val="accent1"/>
              </a:buClr>
              <a:buSzPct val="80000"/>
            </a:pPr>
            <a:endParaRPr lang="en-US" sz="1600" dirty="0">
              <a:solidFill>
                <a:schemeClr val="tx1">
                  <a:lumMod val="65000"/>
                  <a:lumOff val="35000"/>
                </a:schemeClr>
              </a:solidFill>
              <a:latin typeface="Ancizar Sans Light" panose="020B0502040300000003" pitchFamily="34" charset="0"/>
              <a:cs typeface="Ancizar Serif"/>
            </a:endParaRPr>
          </a:p>
        </p:txBody>
      </p:sp>
      <p:sp>
        <p:nvSpPr>
          <p:cNvPr id="24" name="CuadroTexto 23">
            <a:extLst>
              <a:ext uri="{FF2B5EF4-FFF2-40B4-BE49-F238E27FC236}">
                <a16:creationId xmlns:a16="http://schemas.microsoft.com/office/drawing/2014/main" id="{8E401C06-70A4-4535-9C6A-E96342616C02}"/>
              </a:ext>
            </a:extLst>
          </p:cNvPr>
          <p:cNvSpPr txBox="1"/>
          <p:nvPr/>
        </p:nvSpPr>
        <p:spPr>
          <a:xfrm>
            <a:off x="4770214" y="4194514"/>
            <a:ext cx="2402532" cy="2268103"/>
          </a:xfrm>
          <a:prstGeom prst="rect">
            <a:avLst/>
          </a:prstGeom>
        </p:spPr>
        <p:txBody>
          <a:bodyPr vert="horz" lIns="91440" tIns="45720" rIns="91440" bIns="45720" rtlCol="0">
            <a:normAutofit lnSpcReduction="10000"/>
          </a:bodyPr>
          <a:lstStyle/>
          <a:p>
            <a:endParaRPr lang="es-CO" sz="2400" dirty="0">
              <a:solidFill>
                <a:schemeClr val="tx1">
                  <a:lumMod val="65000"/>
                  <a:lumOff val="35000"/>
                </a:schemeClr>
              </a:solidFill>
              <a:latin typeface="Ancizar Sans Light" panose="020B0502040300000003" pitchFamily="34" charset="0"/>
              <a:cs typeface="Ancizar Serif"/>
            </a:endParaRPr>
          </a:p>
          <a:p>
            <a:pPr>
              <a:lnSpc>
                <a:spcPct val="107000"/>
              </a:lnSpc>
              <a:spcAft>
                <a:spcPts val="0"/>
              </a:spcAft>
            </a:pPr>
            <a:r>
              <a:rPr lang="es-CO" sz="1400" dirty="0">
                <a:solidFill>
                  <a:schemeClr val="tx1">
                    <a:lumMod val="65000"/>
                    <a:lumOff val="35000"/>
                  </a:schemeClr>
                </a:solidFill>
                <a:latin typeface="Ancizar Sans Light" panose="020B0502040300000003" pitchFamily="34" charset="0"/>
                <a:cs typeface="Ancizar Serif"/>
              </a:rPr>
              <a:t>-Recepción solicitudes estudiantiles (mediante formulario)</a:t>
            </a:r>
            <a:endParaRPr lang="en-US" sz="1400" dirty="0">
              <a:solidFill>
                <a:schemeClr val="tx1">
                  <a:lumMod val="65000"/>
                  <a:lumOff val="35000"/>
                </a:schemeClr>
              </a:solidFill>
              <a:latin typeface="Ancizar Sans Light" panose="020B0502040300000003" pitchFamily="34" charset="0"/>
              <a:cs typeface="Ancizar Serif"/>
            </a:endParaRPr>
          </a:p>
          <a:p>
            <a:pPr>
              <a:lnSpc>
                <a:spcPct val="107000"/>
              </a:lnSpc>
              <a:spcAft>
                <a:spcPts val="0"/>
              </a:spcAft>
            </a:pPr>
            <a:r>
              <a:rPr lang="en-US" sz="1400" dirty="0">
                <a:solidFill>
                  <a:schemeClr val="tx1">
                    <a:lumMod val="65000"/>
                    <a:lumOff val="35000"/>
                  </a:schemeClr>
                </a:solidFill>
                <a:latin typeface="Ancizar Sans Light" panose="020B0502040300000003" pitchFamily="34" charset="0"/>
                <a:cs typeface="Ancizar Serif"/>
              </a:rPr>
              <a:t>-</a:t>
            </a:r>
            <a:r>
              <a:rPr lang="en-US" sz="1400" dirty="0" err="1">
                <a:solidFill>
                  <a:schemeClr val="tx1">
                    <a:lumMod val="65000"/>
                    <a:lumOff val="35000"/>
                  </a:schemeClr>
                </a:solidFill>
                <a:latin typeface="Ancizar Sans Light" panose="020B0502040300000003" pitchFamily="34" charset="0"/>
                <a:cs typeface="Ancizar Serif"/>
              </a:rPr>
              <a:t>Apoyo</a:t>
            </a:r>
            <a:r>
              <a:rPr lang="en-US" sz="1400" dirty="0">
                <a:solidFill>
                  <a:schemeClr val="tx1">
                    <a:lumMod val="65000"/>
                    <a:lumOff val="35000"/>
                  </a:schemeClr>
                </a:solidFill>
                <a:latin typeface="Ancizar Sans Light" panose="020B0502040300000003" pitchFamily="34" charset="0"/>
                <a:cs typeface="Ancizar Serif"/>
              </a:rPr>
              <a:t> </a:t>
            </a:r>
            <a:r>
              <a:rPr lang="en-US" sz="1400" dirty="0" err="1">
                <a:solidFill>
                  <a:schemeClr val="tx1">
                    <a:lumMod val="65000"/>
                    <a:lumOff val="35000"/>
                  </a:schemeClr>
                </a:solidFill>
                <a:latin typeface="Ancizar Sans Light" panose="020B0502040300000003" pitchFamily="34" charset="0"/>
                <a:cs typeface="Ancizar Serif"/>
              </a:rPr>
              <a:t>en</a:t>
            </a:r>
            <a:r>
              <a:rPr lang="en-US" sz="1400" dirty="0">
                <a:solidFill>
                  <a:schemeClr val="tx1">
                    <a:lumMod val="65000"/>
                    <a:lumOff val="35000"/>
                  </a:schemeClr>
                </a:solidFill>
                <a:latin typeface="Ancizar Sans Light" panose="020B0502040300000003" pitchFamily="34" charset="0"/>
                <a:cs typeface="Ancizar Serif"/>
              </a:rPr>
              <a:t> </a:t>
            </a:r>
            <a:r>
              <a:rPr lang="en-US" sz="1400" dirty="0" err="1">
                <a:solidFill>
                  <a:schemeClr val="tx1">
                    <a:lumMod val="65000"/>
                    <a:lumOff val="35000"/>
                  </a:schemeClr>
                </a:solidFill>
                <a:latin typeface="Ancizar Sans Light" panose="020B0502040300000003" pitchFamily="34" charset="0"/>
                <a:cs typeface="Ancizar Serif"/>
              </a:rPr>
              <a:t>los</a:t>
            </a:r>
            <a:r>
              <a:rPr lang="en-US" sz="1400" dirty="0">
                <a:solidFill>
                  <a:schemeClr val="tx1">
                    <a:lumMod val="65000"/>
                    <a:lumOff val="35000"/>
                  </a:schemeClr>
                </a:solidFill>
                <a:latin typeface="Ancizar Sans Light" panose="020B0502040300000003" pitchFamily="34" charset="0"/>
                <a:cs typeface="Ancizar Serif"/>
              </a:rPr>
              <a:t> </a:t>
            </a:r>
            <a:r>
              <a:rPr lang="en-US" sz="1400" dirty="0" err="1">
                <a:solidFill>
                  <a:schemeClr val="tx1">
                    <a:lumMod val="65000"/>
                    <a:lumOff val="35000"/>
                  </a:schemeClr>
                </a:solidFill>
                <a:latin typeface="Ancizar Sans Light" panose="020B0502040300000003" pitchFamily="34" charset="0"/>
                <a:cs typeface="Ancizar Serif"/>
              </a:rPr>
              <a:t>procesos</a:t>
            </a:r>
            <a:r>
              <a:rPr lang="en-US" sz="1400" dirty="0">
                <a:solidFill>
                  <a:schemeClr val="tx1">
                    <a:lumMod val="65000"/>
                    <a:lumOff val="35000"/>
                  </a:schemeClr>
                </a:solidFill>
                <a:latin typeface="Ancizar Sans Light" panose="020B0502040300000003" pitchFamily="34" charset="0"/>
                <a:cs typeface="Ancizar Serif"/>
              </a:rPr>
              <a:t> de </a:t>
            </a:r>
            <a:r>
              <a:rPr lang="en-US" sz="1400" dirty="0" err="1">
                <a:solidFill>
                  <a:schemeClr val="tx1">
                    <a:lumMod val="65000"/>
                    <a:lumOff val="35000"/>
                  </a:schemeClr>
                </a:solidFill>
                <a:latin typeface="Ancizar Sans Light" panose="020B0502040300000003" pitchFamily="34" charset="0"/>
                <a:cs typeface="Ancizar Serif"/>
              </a:rPr>
              <a:t>Trabajo</a:t>
            </a:r>
            <a:r>
              <a:rPr lang="en-US" sz="1400" dirty="0">
                <a:solidFill>
                  <a:schemeClr val="tx1">
                    <a:lumMod val="65000"/>
                    <a:lumOff val="35000"/>
                  </a:schemeClr>
                </a:solidFill>
                <a:latin typeface="Ancizar Sans Light" panose="020B0502040300000003" pitchFamily="34" charset="0"/>
                <a:cs typeface="Ancizar Serif"/>
              </a:rPr>
              <a:t> de </a:t>
            </a:r>
            <a:r>
              <a:rPr lang="en-US" sz="1400" dirty="0" err="1">
                <a:solidFill>
                  <a:schemeClr val="tx1">
                    <a:lumMod val="65000"/>
                    <a:lumOff val="35000"/>
                  </a:schemeClr>
                </a:solidFill>
                <a:latin typeface="Ancizar Sans Light" panose="020B0502040300000003" pitchFamily="34" charset="0"/>
                <a:cs typeface="Ancizar Serif"/>
              </a:rPr>
              <a:t>Grado</a:t>
            </a:r>
            <a:r>
              <a:rPr lang="en-US" sz="1400" dirty="0">
                <a:solidFill>
                  <a:schemeClr val="tx1">
                    <a:lumMod val="65000"/>
                    <a:lumOff val="35000"/>
                  </a:schemeClr>
                </a:solidFill>
                <a:latin typeface="Ancizar Sans Light" panose="020B0502040300000003" pitchFamily="34" charset="0"/>
                <a:cs typeface="Ancizar Serif"/>
              </a:rPr>
              <a:t> de </a:t>
            </a:r>
            <a:r>
              <a:rPr lang="en-US" sz="1400" dirty="0" err="1">
                <a:solidFill>
                  <a:schemeClr val="tx1">
                    <a:lumMod val="65000"/>
                    <a:lumOff val="35000"/>
                  </a:schemeClr>
                </a:solidFill>
                <a:latin typeface="Ancizar Sans Light" panose="020B0502040300000003" pitchFamily="34" charset="0"/>
                <a:cs typeface="Ancizar Serif"/>
              </a:rPr>
              <a:t>Pregrado</a:t>
            </a:r>
            <a:endParaRPr lang="en-US" sz="1400" dirty="0">
              <a:solidFill>
                <a:schemeClr val="tx1">
                  <a:lumMod val="65000"/>
                  <a:lumOff val="35000"/>
                </a:schemeClr>
              </a:solidFill>
              <a:latin typeface="Ancizar Sans Light" panose="020B0502040300000003" pitchFamily="34" charset="0"/>
              <a:cs typeface="Ancizar Serif"/>
            </a:endParaRPr>
          </a:p>
          <a:p>
            <a:pPr>
              <a:lnSpc>
                <a:spcPct val="107000"/>
              </a:lnSpc>
            </a:pPr>
            <a:r>
              <a:rPr lang="es-CO" sz="1400" dirty="0">
                <a:solidFill>
                  <a:schemeClr val="tx1">
                    <a:lumMod val="65000"/>
                    <a:lumOff val="35000"/>
                  </a:schemeClr>
                </a:solidFill>
                <a:latin typeface="Ancizar Sans Light" panose="020B0502040300000003" pitchFamily="34" charset="0"/>
                <a:cs typeface="Ancizar Serif"/>
              </a:rPr>
              <a:t>-Solicitud de cartas de presentación para práctica pregrado</a:t>
            </a:r>
          </a:p>
          <a:p>
            <a:pPr>
              <a:lnSpc>
                <a:spcPct val="107000"/>
              </a:lnSpc>
              <a:spcAft>
                <a:spcPts val="0"/>
              </a:spcAft>
            </a:pPr>
            <a:endParaRPr lang="en-US" sz="1600" dirty="0">
              <a:solidFill>
                <a:schemeClr val="tx1">
                  <a:lumMod val="65000"/>
                  <a:lumOff val="35000"/>
                </a:schemeClr>
              </a:solidFill>
              <a:latin typeface="Ancizar Sans Light" panose="020B0502040300000003" pitchFamily="34" charset="0"/>
              <a:cs typeface="Ancizar Serif"/>
            </a:endParaRPr>
          </a:p>
          <a:p>
            <a:pPr>
              <a:lnSpc>
                <a:spcPct val="107000"/>
              </a:lnSpc>
              <a:spcAft>
                <a:spcPts val="0"/>
              </a:spcAft>
            </a:pPr>
            <a:endParaRPr lang="es-CO" sz="1100" dirty="0">
              <a:solidFill>
                <a:schemeClr val="tx1">
                  <a:lumMod val="65000"/>
                  <a:lumOff val="35000"/>
                </a:schemeClr>
              </a:solidFill>
              <a:latin typeface="Ancizar Sans Light" panose="020B0502040300000003" pitchFamily="34" charset="0"/>
              <a:cs typeface="Ancizar Serif"/>
            </a:endParaRPr>
          </a:p>
        </p:txBody>
      </p:sp>
      <p:sp>
        <p:nvSpPr>
          <p:cNvPr id="25" name="CuadroTexto 24">
            <a:extLst>
              <a:ext uri="{FF2B5EF4-FFF2-40B4-BE49-F238E27FC236}">
                <a16:creationId xmlns:a16="http://schemas.microsoft.com/office/drawing/2014/main" id="{8E401C06-70A4-4535-9C6A-E96342616C02}"/>
              </a:ext>
            </a:extLst>
          </p:cNvPr>
          <p:cNvSpPr txBox="1"/>
          <p:nvPr/>
        </p:nvSpPr>
        <p:spPr>
          <a:xfrm>
            <a:off x="8442278" y="4198081"/>
            <a:ext cx="2121685" cy="1541596"/>
          </a:xfrm>
          <a:prstGeom prst="rect">
            <a:avLst/>
          </a:prstGeom>
        </p:spPr>
        <p:txBody>
          <a:bodyPr vert="horz" lIns="91440" tIns="45720" rIns="91440" bIns="45720" rtlCol="0">
            <a:normAutofit fontScale="92500"/>
          </a:bodyPr>
          <a:lstStyle/>
          <a:p>
            <a:endParaRPr lang="es-CO" sz="2800" dirty="0">
              <a:solidFill>
                <a:schemeClr val="tx1">
                  <a:lumMod val="65000"/>
                  <a:lumOff val="35000"/>
                </a:schemeClr>
              </a:solidFill>
              <a:latin typeface="Ancizar Sans Light" panose="020B0502040300000003" pitchFamily="34" charset="0"/>
              <a:cs typeface="Ancizar Serif"/>
            </a:endParaRPr>
          </a:p>
          <a:p>
            <a:r>
              <a:rPr lang="es-CO" sz="1600" dirty="0">
                <a:solidFill>
                  <a:schemeClr val="tx1">
                    <a:lumMod val="65000"/>
                    <a:lumOff val="35000"/>
                  </a:schemeClr>
                </a:solidFill>
                <a:latin typeface="Ancizar Sans Light" panose="020B0502040300000003" pitchFamily="34" charset="0"/>
                <a:cs typeface="Ancizar Serif"/>
              </a:rPr>
              <a:t>-Trámite relacionado con las solicitudes académicas y administrativas realizadas.</a:t>
            </a:r>
            <a:endParaRPr lang="es-ES" sz="1600" dirty="0">
              <a:solidFill>
                <a:schemeClr val="tx1">
                  <a:lumMod val="65000"/>
                  <a:lumOff val="35000"/>
                </a:schemeClr>
              </a:solidFill>
              <a:latin typeface="Ancizar Sans Light" panose="020B0502040300000003" pitchFamily="34" charset="0"/>
              <a:cs typeface="Ancizar Serif"/>
            </a:endParaRPr>
          </a:p>
          <a:p>
            <a:pPr>
              <a:lnSpc>
                <a:spcPct val="107000"/>
              </a:lnSpc>
              <a:spcAft>
                <a:spcPts val="0"/>
              </a:spcAft>
            </a:pPr>
            <a:endParaRPr lang="en-US" sz="1600" dirty="0">
              <a:solidFill>
                <a:schemeClr val="tx1">
                  <a:lumMod val="65000"/>
                  <a:lumOff val="35000"/>
                </a:schemeClr>
              </a:solidFill>
              <a:latin typeface="Ancizar Sans Light" panose="020B0502040300000003" pitchFamily="34" charset="0"/>
              <a:cs typeface="Ancizar Serif"/>
            </a:endParaRPr>
          </a:p>
          <a:p>
            <a:pPr>
              <a:lnSpc>
                <a:spcPct val="107000"/>
              </a:lnSpc>
              <a:spcAft>
                <a:spcPts val="0"/>
              </a:spcAft>
            </a:pPr>
            <a:endParaRPr lang="es-CO" sz="1100" dirty="0">
              <a:solidFill>
                <a:schemeClr val="tx1">
                  <a:lumMod val="65000"/>
                  <a:lumOff val="35000"/>
                </a:schemeClr>
              </a:solidFill>
              <a:latin typeface="Ancizar Sans Light" panose="020B0502040300000003" pitchFamily="34" charset="0"/>
              <a:cs typeface="Ancizar Serif"/>
            </a:endParaRPr>
          </a:p>
        </p:txBody>
      </p:sp>
      <p:grpSp>
        <p:nvGrpSpPr>
          <p:cNvPr id="28" name="Grupo 27"/>
          <p:cNvGrpSpPr/>
          <p:nvPr/>
        </p:nvGrpSpPr>
        <p:grpSpPr>
          <a:xfrm>
            <a:off x="1115907" y="955206"/>
            <a:ext cx="2140828" cy="2260449"/>
            <a:chOff x="4078360" y="1308547"/>
            <a:chExt cx="1485000" cy="1505162"/>
          </a:xfrm>
        </p:grpSpPr>
        <p:sp>
          <p:nvSpPr>
            <p:cNvPr id="29" name="Elipse 28" descr="Círculo grande de color de jerarquía de segundo nivel">
              <a:extLst>
                <a:ext uri="{FF2B5EF4-FFF2-40B4-BE49-F238E27FC236}">
                  <a16:creationId xmlns:a16="http://schemas.microsoft.com/office/drawing/2014/main" id="{44864D6A-CDDD-4D60-8619-C1AD786F3FBA}"/>
                </a:ext>
              </a:extLst>
            </p:cNvPr>
            <p:cNvSpPr/>
            <p:nvPr/>
          </p:nvSpPr>
          <p:spPr>
            <a:xfrm>
              <a:off x="4078360" y="1308547"/>
              <a:ext cx="1485000" cy="150516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pic>
          <p:nvPicPr>
            <p:cNvPr id="30" name="Imagen 29"/>
            <p:cNvPicPr>
              <a:picLocks noChangeAspect="1"/>
            </p:cNvPicPr>
            <p:nvPr/>
          </p:nvPicPr>
          <p:blipFill>
            <a:blip r:embed="rId3"/>
            <a:stretch>
              <a:fillRect/>
            </a:stretch>
          </p:blipFill>
          <p:spPr>
            <a:xfrm>
              <a:off x="4591963" y="1617123"/>
              <a:ext cx="457794" cy="543188"/>
            </a:xfrm>
            <a:prstGeom prst="rect">
              <a:avLst/>
            </a:prstGeom>
          </p:spPr>
        </p:pic>
        <p:sp>
          <p:nvSpPr>
            <p:cNvPr id="31" name="Elipse 30" descr="Círculo pequeño de color de jerarquía de segundo nivel ">
              <a:extLst>
                <a:ext uri="{FF2B5EF4-FFF2-40B4-BE49-F238E27FC236}">
                  <a16:creationId xmlns:a16="http://schemas.microsoft.com/office/drawing/2014/main" id="{F74C5EF9-9647-43F7-B54F-97E136BDC2F4}"/>
                </a:ext>
              </a:extLst>
            </p:cNvPr>
            <p:cNvSpPr/>
            <p:nvPr/>
          </p:nvSpPr>
          <p:spPr>
            <a:xfrm>
              <a:off x="4502070" y="2033315"/>
              <a:ext cx="160118" cy="160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grpSp>
      <p:grpSp>
        <p:nvGrpSpPr>
          <p:cNvPr id="32" name="Grupo 31"/>
          <p:cNvGrpSpPr/>
          <p:nvPr/>
        </p:nvGrpSpPr>
        <p:grpSpPr>
          <a:xfrm>
            <a:off x="4571080" y="974595"/>
            <a:ext cx="2140828" cy="2260449"/>
            <a:chOff x="4078360" y="1308547"/>
            <a:chExt cx="1485000" cy="1505162"/>
          </a:xfrm>
        </p:grpSpPr>
        <p:sp>
          <p:nvSpPr>
            <p:cNvPr id="33" name="Elipse 32" descr="Círculo grande de color de jerarquía de segundo nivel">
              <a:extLst>
                <a:ext uri="{FF2B5EF4-FFF2-40B4-BE49-F238E27FC236}">
                  <a16:creationId xmlns:a16="http://schemas.microsoft.com/office/drawing/2014/main" id="{44864D6A-CDDD-4D60-8619-C1AD786F3FBA}"/>
                </a:ext>
              </a:extLst>
            </p:cNvPr>
            <p:cNvSpPr/>
            <p:nvPr/>
          </p:nvSpPr>
          <p:spPr>
            <a:xfrm>
              <a:off x="4078360" y="1308547"/>
              <a:ext cx="1485000" cy="150516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pic>
          <p:nvPicPr>
            <p:cNvPr id="34" name="Imagen 33"/>
            <p:cNvPicPr>
              <a:picLocks noChangeAspect="1"/>
            </p:cNvPicPr>
            <p:nvPr/>
          </p:nvPicPr>
          <p:blipFill>
            <a:blip r:embed="rId3"/>
            <a:stretch>
              <a:fillRect/>
            </a:stretch>
          </p:blipFill>
          <p:spPr>
            <a:xfrm>
              <a:off x="4591963" y="1617123"/>
              <a:ext cx="457794" cy="543188"/>
            </a:xfrm>
            <a:prstGeom prst="rect">
              <a:avLst/>
            </a:prstGeom>
          </p:spPr>
        </p:pic>
        <p:sp>
          <p:nvSpPr>
            <p:cNvPr id="35" name="Elipse 34" descr="Círculo pequeño de color de jerarquía de segundo nivel ">
              <a:extLst>
                <a:ext uri="{FF2B5EF4-FFF2-40B4-BE49-F238E27FC236}">
                  <a16:creationId xmlns:a16="http://schemas.microsoft.com/office/drawing/2014/main" id="{F74C5EF9-9647-43F7-B54F-97E136BDC2F4}"/>
                </a:ext>
              </a:extLst>
            </p:cNvPr>
            <p:cNvSpPr/>
            <p:nvPr/>
          </p:nvSpPr>
          <p:spPr>
            <a:xfrm>
              <a:off x="4502070" y="2033315"/>
              <a:ext cx="160118" cy="160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grpSp>
      <p:grpSp>
        <p:nvGrpSpPr>
          <p:cNvPr id="36" name="Grupo 35"/>
          <p:cNvGrpSpPr/>
          <p:nvPr/>
        </p:nvGrpSpPr>
        <p:grpSpPr>
          <a:xfrm>
            <a:off x="8122288" y="809818"/>
            <a:ext cx="2140828" cy="2260449"/>
            <a:chOff x="4078360" y="1308547"/>
            <a:chExt cx="1485000" cy="1505162"/>
          </a:xfrm>
        </p:grpSpPr>
        <p:sp>
          <p:nvSpPr>
            <p:cNvPr id="37" name="Elipse 36" descr="Círculo grande de color de jerarquía de segundo nivel">
              <a:extLst>
                <a:ext uri="{FF2B5EF4-FFF2-40B4-BE49-F238E27FC236}">
                  <a16:creationId xmlns:a16="http://schemas.microsoft.com/office/drawing/2014/main" id="{44864D6A-CDDD-4D60-8619-C1AD786F3FBA}"/>
                </a:ext>
              </a:extLst>
            </p:cNvPr>
            <p:cNvSpPr/>
            <p:nvPr/>
          </p:nvSpPr>
          <p:spPr>
            <a:xfrm>
              <a:off x="4078360" y="1308547"/>
              <a:ext cx="1485000" cy="150516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pic>
          <p:nvPicPr>
            <p:cNvPr id="38" name="Imagen 37"/>
            <p:cNvPicPr>
              <a:picLocks noChangeAspect="1"/>
            </p:cNvPicPr>
            <p:nvPr/>
          </p:nvPicPr>
          <p:blipFill>
            <a:blip r:embed="rId3"/>
            <a:stretch>
              <a:fillRect/>
            </a:stretch>
          </p:blipFill>
          <p:spPr>
            <a:xfrm>
              <a:off x="4591963" y="1617123"/>
              <a:ext cx="457794" cy="543188"/>
            </a:xfrm>
            <a:prstGeom prst="rect">
              <a:avLst/>
            </a:prstGeom>
          </p:spPr>
        </p:pic>
        <p:sp>
          <p:nvSpPr>
            <p:cNvPr id="39" name="Elipse 38" descr="Círculo pequeño de color de jerarquía de segundo nivel ">
              <a:extLst>
                <a:ext uri="{FF2B5EF4-FFF2-40B4-BE49-F238E27FC236}">
                  <a16:creationId xmlns:a16="http://schemas.microsoft.com/office/drawing/2014/main" id="{F74C5EF9-9647-43F7-B54F-97E136BDC2F4}"/>
                </a:ext>
              </a:extLst>
            </p:cNvPr>
            <p:cNvSpPr/>
            <p:nvPr/>
          </p:nvSpPr>
          <p:spPr>
            <a:xfrm>
              <a:off x="4502070" y="2033315"/>
              <a:ext cx="160118" cy="160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350"/>
            </a:p>
          </p:txBody>
        </p:sp>
      </p:grpSp>
      <p:sp>
        <p:nvSpPr>
          <p:cNvPr id="20" name="Rectángulo 19">
            <a:extLst>
              <a:ext uri="{FF2B5EF4-FFF2-40B4-BE49-F238E27FC236}">
                <a16:creationId xmlns:a16="http://schemas.microsoft.com/office/drawing/2014/main" id="{27D54CB4-0066-4140-96B8-95930CD77276}"/>
              </a:ext>
            </a:extLst>
          </p:cNvPr>
          <p:cNvSpPr/>
          <p:nvPr/>
        </p:nvSpPr>
        <p:spPr>
          <a:xfrm>
            <a:off x="767311" y="2880286"/>
            <a:ext cx="2971904" cy="1050193"/>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sz="2000" b="1" dirty="0">
                <a:solidFill>
                  <a:schemeClr val="tx1">
                    <a:lumMod val="75000"/>
                    <a:lumOff val="25000"/>
                  </a:schemeClr>
                </a:solidFill>
                <a:latin typeface="Ancizar Sans" panose="020B0602040300000003" pitchFamily="34" charset="0"/>
              </a:rPr>
              <a:t>Andrea Estefanía </a:t>
            </a:r>
          </a:p>
          <a:p>
            <a:pPr algn="ctr" defTabSz="466725">
              <a:lnSpc>
                <a:spcPct val="90000"/>
              </a:lnSpc>
              <a:spcBef>
                <a:spcPct val="0"/>
              </a:spcBef>
              <a:spcAft>
                <a:spcPct val="35000"/>
              </a:spcAft>
            </a:pPr>
            <a:r>
              <a:rPr lang="es-ES" b="1" dirty="0">
                <a:solidFill>
                  <a:schemeClr val="tx1">
                    <a:lumMod val="75000"/>
                    <a:lumOff val="25000"/>
                  </a:schemeClr>
                </a:solidFill>
                <a:latin typeface="Ancizar Sans" panose="020B0602040300000003" pitchFamily="34" charset="0"/>
              </a:rPr>
              <a:t>Orjuela-Pinzón</a:t>
            </a:r>
          </a:p>
          <a:p>
            <a:pPr algn="ctr" defTabSz="466725">
              <a:lnSpc>
                <a:spcPct val="90000"/>
              </a:lnSpc>
              <a:spcBef>
                <a:spcPct val="0"/>
              </a:spcBef>
              <a:spcAft>
                <a:spcPct val="35000"/>
              </a:spcAft>
            </a:pPr>
            <a:r>
              <a:rPr lang="es-ES" sz="1600" dirty="0">
                <a:solidFill>
                  <a:schemeClr val="tx1">
                    <a:lumMod val="75000"/>
                    <a:lumOff val="25000"/>
                  </a:schemeClr>
                </a:solidFill>
                <a:latin typeface="Ancizar Sans" panose="020B0602040300000003" pitchFamily="34" charset="0"/>
              </a:rPr>
              <a:t>Asistente de la Dirección de Área</a:t>
            </a:r>
            <a:endParaRPr lang="es-ES" sz="2000" dirty="0">
              <a:solidFill>
                <a:schemeClr val="tx1">
                  <a:lumMod val="75000"/>
                  <a:lumOff val="25000"/>
                </a:schemeClr>
              </a:solidFill>
              <a:latin typeface="Ancizar Sans" panose="020B0602040300000003" pitchFamily="34" charset="0"/>
            </a:endParaRPr>
          </a:p>
          <a:p>
            <a:pPr algn="ctr" defTabSz="466725">
              <a:lnSpc>
                <a:spcPct val="90000"/>
              </a:lnSpc>
              <a:spcBef>
                <a:spcPct val="0"/>
              </a:spcBef>
              <a:spcAft>
                <a:spcPct val="35000"/>
              </a:spcAft>
            </a:pPr>
            <a:r>
              <a:rPr lang="es-ES" sz="1600" dirty="0">
                <a:solidFill>
                  <a:schemeClr val="tx1">
                    <a:lumMod val="75000"/>
                    <a:lumOff val="25000"/>
                  </a:schemeClr>
                </a:solidFill>
                <a:latin typeface="Ancizar Sans" panose="020B0602040300000003" pitchFamily="34" charset="0"/>
                <a:hlinkClick r:id="rId4"/>
              </a:rPr>
              <a:t>diracica_fibog@unal.edu.co </a:t>
            </a:r>
            <a:endParaRPr lang="es-ES" sz="1600" dirty="0">
              <a:solidFill>
                <a:schemeClr val="tx1">
                  <a:lumMod val="75000"/>
                  <a:lumOff val="25000"/>
                </a:schemeClr>
              </a:solidFill>
              <a:latin typeface="Ancizar Sans" panose="020B0602040300000003" pitchFamily="34" charset="0"/>
            </a:endParaRPr>
          </a:p>
          <a:p>
            <a:pPr algn="ctr" defTabSz="466725">
              <a:lnSpc>
                <a:spcPct val="90000"/>
              </a:lnSpc>
              <a:spcBef>
                <a:spcPct val="0"/>
              </a:spcBef>
              <a:spcAft>
                <a:spcPct val="35000"/>
              </a:spcAft>
            </a:pPr>
            <a:endParaRPr lang="es-ES" dirty="0">
              <a:solidFill>
                <a:schemeClr val="tx1">
                  <a:lumMod val="75000"/>
                  <a:lumOff val="25000"/>
                </a:schemeClr>
              </a:solidFill>
              <a:latin typeface="Ancizar Sans" panose="020B0602040300000003" pitchFamily="34" charset="0"/>
            </a:endParaRPr>
          </a:p>
        </p:txBody>
      </p:sp>
      <p:sp>
        <p:nvSpPr>
          <p:cNvPr id="21" name="Rectángulo 20">
            <a:extLst>
              <a:ext uri="{FF2B5EF4-FFF2-40B4-BE49-F238E27FC236}">
                <a16:creationId xmlns:a16="http://schemas.microsoft.com/office/drawing/2014/main" id="{27D54CB4-0066-4140-96B8-95930CD77276}"/>
              </a:ext>
            </a:extLst>
          </p:cNvPr>
          <p:cNvSpPr/>
          <p:nvPr/>
        </p:nvSpPr>
        <p:spPr>
          <a:xfrm>
            <a:off x="4571080" y="2655575"/>
            <a:ext cx="2543443" cy="1667924"/>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b="1" dirty="0">
                <a:solidFill>
                  <a:schemeClr val="tx1">
                    <a:lumMod val="75000"/>
                    <a:lumOff val="25000"/>
                  </a:schemeClr>
                </a:solidFill>
                <a:latin typeface="Ancizar Sans" panose="020B0602040300000003" pitchFamily="34" charset="0"/>
              </a:rPr>
              <a:t>Gabriela Barrantes</a:t>
            </a:r>
          </a:p>
          <a:p>
            <a:pPr algn="ctr" defTabSz="466725">
              <a:lnSpc>
                <a:spcPct val="90000"/>
              </a:lnSpc>
              <a:spcBef>
                <a:spcPct val="0"/>
              </a:spcBef>
              <a:spcAft>
                <a:spcPct val="35000"/>
              </a:spcAft>
            </a:pPr>
            <a:r>
              <a:rPr lang="es-ES" b="1" dirty="0">
                <a:solidFill>
                  <a:schemeClr val="tx1">
                    <a:lumMod val="75000"/>
                    <a:lumOff val="25000"/>
                  </a:schemeClr>
                </a:solidFill>
                <a:latin typeface="Ancizar Sans" panose="020B0602040300000003" pitchFamily="34" charset="0"/>
              </a:rPr>
              <a:t> </a:t>
            </a:r>
            <a:r>
              <a:rPr lang="es-ES" b="1" dirty="0" err="1">
                <a:solidFill>
                  <a:schemeClr val="tx1">
                    <a:lumMod val="75000"/>
                    <a:lumOff val="25000"/>
                  </a:schemeClr>
                </a:solidFill>
                <a:latin typeface="Ancizar Sans" panose="020B0602040300000003" pitchFamily="34" charset="0"/>
              </a:rPr>
              <a:t>Diago</a:t>
            </a:r>
            <a:endParaRPr lang="es-ES" sz="1600" b="1" dirty="0">
              <a:solidFill>
                <a:schemeClr val="tx1">
                  <a:lumMod val="75000"/>
                  <a:lumOff val="25000"/>
                </a:schemeClr>
              </a:solidFill>
              <a:latin typeface="Ancizar Sans" panose="020B0602040300000003" pitchFamily="34" charset="0"/>
            </a:endParaRPr>
          </a:p>
          <a:p>
            <a:pPr algn="ctr" defTabSz="466725">
              <a:lnSpc>
                <a:spcPct val="90000"/>
              </a:lnSpc>
              <a:spcBef>
                <a:spcPct val="0"/>
              </a:spcBef>
              <a:spcAft>
                <a:spcPct val="35000"/>
              </a:spcAft>
            </a:pPr>
            <a:r>
              <a:rPr lang="es-ES" dirty="0">
                <a:solidFill>
                  <a:schemeClr val="tx1">
                    <a:lumMod val="75000"/>
                    <a:lumOff val="25000"/>
                  </a:schemeClr>
                </a:solidFill>
                <a:latin typeface="Ancizar Sans" panose="020B0602040300000003" pitchFamily="34" charset="0"/>
              </a:rPr>
              <a:t>Apoyo en la recepción de solicitudes estudiantiles</a:t>
            </a:r>
          </a:p>
          <a:p>
            <a:pPr algn="ctr" defTabSz="466725">
              <a:lnSpc>
                <a:spcPct val="90000"/>
              </a:lnSpc>
              <a:spcBef>
                <a:spcPct val="0"/>
              </a:spcBef>
              <a:spcAft>
                <a:spcPct val="35000"/>
              </a:spcAft>
            </a:pPr>
            <a:r>
              <a:rPr lang="es-ES" sz="1600" dirty="0">
                <a:solidFill>
                  <a:schemeClr val="tx1">
                    <a:lumMod val="75000"/>
                    <a:lumOff val="25000"/>
                  </a:schemeClr>
                </a:solidFill>
                <a:latin typeface="Ancizar Sans" panose="020B0602040300000003" pitchFamily="34" charset="0"/>
                <a:hlinkClick r:id="rId5"/>
              </a:rPr>
              <a:t>raeicyafi_bog@unal.edu.co</a:t>
            </a:r>
            <a:endParaRPr lang="es-ES" sz="1050" dirty="0">
              <a:solidFill>
                <a:schemeClr val="tx1">
                  <a:lumMod val="75000"/>
                  <a:lumOff val="25000"/>
                </a:schemeClr>
              </a:solidFill>
              <a:latin typeface="Ancizar Sans" panose="020B0602040300000003" pitchFamily="34" charset="0"/>
            </a:endParaRPr>
          </a:p>
          <a:p>
            <a:pPr algn="ctr" defTabSz="466725">
              <a:lnSpc>
                <a:spcPct val="90000"/>
              </a:lnSpc>
              <a:spcBef>
                <a:spcPct val="0"/>
              </a:spcBef>
              <a:spcAft>
                <a:spcPct val="35000"/>
              </a:spcAft>
            </a:pPr>
            <a:endParaRPr lang="es-ES" sz="2000" b="1" dirty="0">
              <a:solidFill>
                <a:schemeClr val="tx1">
                  <a:lumMod val="75000"/>
                  <a:lumOff val="25000"/>
                </a:schemeClr>
              </a:solidFill>
              <a:latin typeface="Ancizar Sans" panose="020B0602040300000003" pitchFamily="34" charset="0"/>
            </a:endParaRPr>
          </a:p>
        </p:txBody>
      </p:sp>
      <p:sp>
        <p:nvSpPr>
          <p:cNvPr id="22" name="Rectángulo 21">
            <a:extLst>
              <a:ext uri="{FF2B5EF4-FFF2-40B4-BE49-F238E27FC236}">
                <a16:creationId xmlns:a16="http://schemas.microsoft.com/office/drawing/2014/main" id="{27D54CB4-0066-4140-96B8-95930CD77276}"/>
              </a:ext>
            </a:extLst>
          </p:cNvPr>
          <p:cNvSpPr/>
          <p:nvPr/>
        </p:nvSpPr>
        <p:spPr>
          <a:xfrm>
            <a:off x="8141474" y="2490798"/>
            <a:ext cx="2332896" cy="1667924"/>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rtlCol="0" anchor="ctr" anchorCtr="0">
            <a:noAutofit/>
          </a:bodyPr>
          <a:lstStyle/>
          <a:p>
            <a:pPr algn="ctr" defTabSz="466725">
              <a:lnSpc>
                <a:spcPct val="90000"/>
              </a:lnSpc>
              <a:spcBef>
                <a:spcPct val="0"/>
              </a:spcBef>
              <a:spcAft>
                <a:spcPct val="35000"/>
              </a:spcAft>
            </a:pPr>
            <a:r>
              <a:rPr lang="es-ES" sz="2000" b="1" dirty="0">
                <a:solidFill>
                  <a:schemeClr val="tx1">
                    <a:lumMod val="75000"/>
                    <a:lumOff val="25000"/>
                  </a:schemeClr>
                </a:solidFill>
                <a:latin typeface="Ancizar Sans" panose="020B0602040300000003" pitchFamily="34" charset="0"/>
              </a:rPr>
              <a:t>Adriana Zulay </a:t>
            </a:r>
          </a:p>
          <a:p>
            <a:pPr algn="ctr" defTabSz="466725">
              <a:lnSpc>
                <a:spcPct val="90000"/>
              </a:lnSpc>
              <a:spcBef>
                <a:spcPct val="0"/>
              </a:spcBef>
              <a:spcAft>
                <a:spcPct val="35000"/>
              </a:spcAft>
            </a:pPr>
            <a:r>
              <a:rPr lang="es-ES" sz="2000" b="1" dirty="0">
                <a:solidFill>
                  <a:schemeClr val="tx1">
                    <a:lumMod val="75000"/>
                    <a:lumOff val="25000"/>
                  </a:schemeClr>
                </a:solidFill>
                <a:latin typeface="Ancizar Sans" panose="020B0602040300000003" pitchFamily="34" charset="0"/>
              </a:rPr>
              <a:t>Patiño-Bello</a:t>
            </a:r>
          </a:p>
          <a:p>
            <a:pPr algn="ctr" defTabSz="466725">
              <a:lnSpc>
                <a:spcPct val="90000"/>
              </a:lnSpc>
              <a:spcBef>
                <a:spcPct val="0"/>
              </a:spcBef>
              <a:spcAft>
                <a:spcPct val="35000"/>
              </a:spcAft>
            </a:pPr>
            <a:r>
              <a:rPr lang="es-ES" sz="1600" dirty="0">
                <a:solidFill>
                  <a:schemeClr val="tx1">
                    <a:lumMod val="75000"/>
                    <a:lumOff val="25000"/>
                  </a:schemeClr>
                </a:solidFill>
                <a:latin typeface="Ancizar Sans" panose="020B0602040300000003" pitchFamily="34" charset="0"/>
              </a:rPr>
              <a:t>Asesora curricular de Pregrado y Posgrado</a:t>
            </a:r>
          </a:p>
          <a:p>
            <a:pPr algn="ctr" defTabSz="466725">
              <a:lnSpc>
                <a:spcPct val="90000"/>
              </a:lnSpc>
              <a:spcBef>
                <a:spcPct val="0"/>
              </a:spcBef>
              <a:spcAft>
                <a:spcPct val="35000"/>
              </a:spcAft>
            </a:pPr>
            <a:r>
              <a:rPr lang="es-ES" sz="1600" dirty="0">
                <a:solidFill>
                  <a:schemeClr val="tx1">
                    <a:lumMod val="75000"/>
                    <a:lumOff val="25000"/>
                  </a:schemeClr>
                </a:solidFill>
                <a:latin typeface="Ancizar Sans" panose="020B0602040300000003" pitchFamily="34" charset="0"/>
                <a:hlinkClick r:id="rId6"/>
              </a:rPr>
              <a:t>acica_fibog@unal.edu.co</a:t>
            </a:r>
            <a:endParaRPr lang="es-ES" sz="1050" dirty="0">
              <a:solidFill>
                <a:schemeClr val="tx1">
                  <a:lumMod val="75000"/>
                  <a:lumOff val="25000"/>
                </a:schemeClr>
              </a:solidFill>
              <a:latin typeface="Ancizar Sans" panose="020B0602040300000003" pitchFamily="34" charset="0"/>
            </a:endParaRPr>
          </a:p>
        </p:txBody>
      </p:sp>
    </p:spTree>
    <p:extLst>
      <p:ext uri="{BB962C8B-B14F-4D97-AF65-F5344CB8AC3E}">
        <p14:creationId xmlns:p14="http://schemas.microsoft.com/office/powerpoint/2010/main" val="141802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ABCE8F38-E800-490B-8B8B-371A38CB452C}"/>
              </a:ext>
            </a:extLst>
          </p:cNvPr>
          <p:cNvSpPr txBox="1">
            <a:spLocks/>
          </p:cNvSpPr>
          <p:nvPr/>
        </p:nvSpPr>
        <p:spPr>
          <a:xfrm>
            <a:off x="2020256" y="492115"/>
            <a:ext cx="8567759" cy="434191"/>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3000" b="1" dirty="0">
                <a:solidFill>
                  <a:srgbClr val="172B7E"/>
                </a:solidFill>
                <a:latin typeface="Ancizar Sans" panose="020B0602040300000003" pitchFamily="34" charset="0"/>
                <a:cs typeface="Ancizar Sans Extrabold"/>
              </a:rPr>
              <a:t>ACUERDO 028 DE 2010 DEL CONSEJO ACADÉMICO </a:t>
            </a:r>
          </a:p>
        </p:txBody>
      </p:sp>
      <p:sp>
        <p:nvSpPr>
          <p:cNvPr id="14" name="Título 1">
            <a:extLst>
              <a:ext uri="{FF2B5EF4-FFF2-40B4-BE49-F238E27FC236}">
                <a16:creationId xmlns:a16="http://schemas.microsoft.com/office/drawing/2014/main" id="{307BA78F-B563-47AF-B611-5C5E4A395927}"/>
              </a:ext>
            </a:extLst>
          </p:cNvPr>
          <p:cNvSpPr txBox="1">
            <a:spLocks/>
          </p:cNvSpPr>
          <p:nvPr/>
        </p:nvSpPr>
        <p:spPr>
          <a:xfrm>
            <a:off x="2020256" y="1016955"/>
            <a:ext cx="8195418" cy="158402"/>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800" spc="225" dirty="0">
                <a:solidFill>
                  <a:schemeClr val="accent3">
                    <a:lumMod val="75000"/>
                  </a:schemeClr>
                </a:solidFill>
                <a:latin typeface="Ancizar Sans" panose="020B0602040300000003" pitchFamily="34" charset="0"/>
                <a:cs typeface="Ancizar Serif"/>
              </a:rPr>
              <a:t>Sistema de Acompañamiento Integral </a:t>
            </a:r>
            <a:endParaRPr lang="es-ES" sz="1800" spc="225" dirty="0">
              <a:solidFill>
                <a:schemeClr val="accent3">
                  <a:lumMod val="75000"/>
                </a:schemeClr>
              </a:solidFill>
              <a:latin typeface="Ancizar Sans" panose="020B0602040300000003" pitchFamily="34" charset="0"/>
              <a:cs typeface="Ancizar Serif"/>
            </a:endParaRPr>
          </a:p>
        </p:txBody>
      </p:sp>
      <p:pic>
        <p:nvPicPr>
          <p:cNvPr id="15" name="Imagen 1">
            <a:extLst>
              <a:ext uri="{FF2B5EF4-FFF2-40B4-BE49-F238E27FC236}">
                <a16:creationId xmlns:a16="http://schemas.microsoft.com/office/drawing/2014/main" id="{BA797ACC-7ED9-46F3-A5D4-C69410F984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1306" y="3279891"/>
            <a:ext cx="2093776" cy="2093776"/>
          </a:xfrm>
          <a:prstGeom prst="rect">
            <a:avLst/>
          </a:prstGeom>
        </p:spPr>
      </p:pic>
      <p:sp>
        <p:nvSpPr>
          <p:cNvPr id="16" name="CuadroTexto 11">
            <a:extLst>
              <a:ext uri="{FF2B5EF4-FFF2-40B4-BE49-F238E27FC236}">
                <a16:creationId xmlns:a16="http://schemas.microsoft.com/office/drawing/2014/main" id="{7ED97B90-8D6A-4CE2-8FC3-0DD41418B233}"/>
              </a:ext>
            </a:extLst>
          </p:cNvPr>
          <p:cNvSpPr txBox="1"/>
          <p:nvPr/>
        </p:nvSpPr>
        <p:spPr>
          <a:xfrm>
            <a:off x="2020255" y="1491553"/>
            <a:ext cx="8567759" cy="1267753"/>
          </a:xfrm>
          <a:prstGeom prst="rect">
            <a:avLst/>
          </a:prstGeom>
        </p:spPr>
        <p:txBody>
          <a:bodyPr vert="horz" lIns="91440" tIns="45720" rIns="91440" bIns="45720" rtlCol="0">
            <a:normAutofit fontScale="92500" lnSpcReduction="10000"/>
          </a:bodyPr>
          <a:lstStyle/>
          <a:p>
            <a:pPr algn="just"/>
            <a:r>
              <a:rPr lang="es-ES" dirty="0">
                <a:solidFill>
                  <a:schemeClr val="tx1">
                    <a:lumMod val="75000"/>
                    <a:lumOff val="25000"/>
                  </a:schemeClr>
                </a:solidFill>
                <a:latin typeface="Ancizar Sans" panose="020B0602040300000003" pitchFamily="34" charset="0"/>
              </a:rPr>
              <a:t>El Sistema de Acompañamiento Estudiantil es un conjunto articulado de políticas, lineamientos, actores, actividades y medios académicos y de bienestar, que partiendo del reconocimiento de las libertades, oportunidades y diferencias individuales, apoya y asesora a los estudiantes de pregrado y posgrado de la Universidad Nacional de Colombia, con el fin de facilitar la adaptación, la permanencia y la culminación exitosa de su formación profesional.</a:t>
            </a:r>
            <a:endParaRPr lang="es-CO" dirty="0">
              <a:solidFill>
                <a:schemeClr val="tx1">
                  <a:lumMod val="75000"/>
                  <a:lumOff val="25000"/>
                </a:schemeClr>
              </a:solidFill>
              <a:latin typeface="Ancizar Sans" panose="020B0602040300000003" pitchFamily="34" charset="0"/>
            </a:endParaRPr>
          </a:p>
          <a:p>
            <a:pPr algn="just"/>
            <a:endParaRPr lang="es-CO" sz="1900" dirty="0">
              <a:solidFill>
                <a:schemeClr val="tx1">
                  <a:lumMod val="65000"/>
                  <a:lumOff val="35000"/>
                </a:schemeClr>
              </a:solidFill>
              <a:latin typeface="Ancizar Sans Light" panose="020B0502040300000003" pitchFamily="34" charset="0"/>
              <a:cs typeface="Ancizar Serif"/>
            </a:endParaRPr>
          </a:p>
          <a:p>
            <a:pPr>
              <a:spcBef>
                <a:spcPts val="1000"/>
              </a:spcBef>
              <a:buClr>
                <a:schemeClr val="accent1"/>
              </a:buClr>
              <a:buSzPct val="80000"/>
            </a:pPr>
            <a:endParaRPr lang="en-US" sz="1600" dirty="0">
              <a:solidFill>
                <a:schemeClr val="tx1">
                  <a:lumMod val="65000"/>
                  <a:lumOff val="35000"/>
                </a:schemeClr>
              </a:solidFill>
              <a:latin typeface="Ancizar Sans Light" panose="020B0502040300000003" pitchFamily="34" charset="0"/>
              <a:cs typeface="Ancizar Serif"/>
            </a:endParaRPr>
          </a:p>
        </p:txBody>
      </p:sp>
      <p:sp>
        <p:nvSpPr>
          <p:cNvPr id="17" name="CuadroTexto 12">
            <a:extLst>
              <a:ext uri="{FF2B5EF4-FFF2-40B4-BE49-F238E27FC236}">
                <a16:creationId xmlns:a16="http://schemas.microsoft.com/office/drawing/2014/main" id="{2B50259A-AED7-499A-8E11-E0B2CB7B2FD4}"/>
              </a:ext>
            </a:extLst>
          </p:cNvPr>
          <p:cNvSpPr txBox="1"/>
          <p:nvPr/>
        </p:nvSpPr>
        <p:spPr>
          <a:xfrm>
            <a:off x="4050693" y="2884525"/>
            <a:ext cx="6681355" cy="3257549"/>
          </a:xfrm>
          <a:prstGeom prst="rect">
            <a:avLst/>
          </a:prstGeom>
        </p:spPr>
        <p:txBody>
          <a:bodyPr vert="horz" lIns="91440" tIns="45720" rIns="91440" bIns="45720" rtlCol="0">
            <a:normAutofit lnSpcReduction="10000"/>
          </a:bodyPr>
          <a:lstStyle/>
          <a:p>
            <a:r>
              <a:rPr lang="es-ES" sz="1200" dirty="0">
                <a:solidFill>
                  <a:schemeClr val="tx1">
                    <a:lumMod val="75000"/>
                    <a:lumOff val="25000"/>
                  </a:schemeClr>
                </a:solidFill>
                <a:latin typeface="Ancizar Sans" panose="020B0602040300000003" pitchFamily="34" charset="0"/>
              </a:rPr>
              <a:t>El Sistema de Acompañamiento Estudiantil, tendrá como objetivos:</a:t>
            </a:r>
          </a:p>
          <a:p>
            <a:endParaRPr lang="es-ES" sz="1200" dirty="0">
              <a:solidFill>
                <a:schemeClr val="tx1">
                  <a:lumMod val="75000"/>
                  <a:lumOff val="25000"/>
                </a:schemeClr>
              </a:solidFill>
              <a:latin typeface="Ancizar Sans" panose="020B0602040300000003" pitchFamily="34" charset="0"/>
            </a:endParaRPr>
          </a:p>
          <a:p>
            <a:r>
              <a:rPr lang="es-ES" sz="1200" dirty="0">
                <a:solidFill>
                  <a:schemeClr val="tx1">
                    <a:lumMod val="75000"/>
                    <a:lumOff val="25000"/>
                  </a:schemeClr>
                </a:solidFill>
                <a:latin typeface="Ancizar Sans" panose="020B0602040300000003" pitchFamily="34" charset="0"/>
              </a:rPr>
              <a:t>1. Apoyar el proceso de formación integral de los estudiantes de pregrado y posgrado, a través de acompañamiento, asesorías, información y seguimiento.</a:t>
            </a:r>
          </a:p>
          <a:p>
            <a:r>
              <a:rPr lang="es-ES" sz="1200" dirty="0">
                <a:solidFill>
                  <a:schemeClr val="tx1">
                    <a:lumMod val="75000"/>
                    <a:lumOff val="25000"/>
                  </a:schemeClr>
                </a:solidFill>
                <a:latin typeface="Ancizar Sans" panose="020B0602040300000003" pitchFamily="34" charset="0"/>
              </a:rPr>
              <a:t>2. Acompañar y apoyar a los estudiantes, en el proceso de formación académica, en relación con su plan de estudios, rutas de formación, desempeño académico, procesos normativos y opciones profesionales.</a:t>
            </a:r>
          </a:p>
          <a:p>
            <a:r>
              <a:rPr lang="es-ES" sz="1200" dirty="0">
                <a:solidFill>
                  <a:schemeClr val="tx1">
                    <a:lumMod val="75000"/>
                    <a:lumOff val="25000"/>
                  </a:schemeClr>
                </a:solidFill>
                <a:latin typeface="Ancizar Sans" panose="020B0602040300000003" pitchFamily="34" charset="0"/>
              </a:rPr>
              <a:t>3. Brindar asesoría a los estudiantes, en aspectos relacionados con su adaptación y permanencia en la Universidad y la toma responsable de decisiones.</a:t>
            </a:r>
          </a:p>
          <a:p>
            <a:r>
              <a:rPr lang="es-ES" sz="1200" dirty="0">
                <a:solidFill>
                  <a:schemeClr val="tx1">
                    <a:lumMod val="75000"/>
                    <a:lumOff val="25000"/>
                  </a:schemeClr>
                </a:solidFill>
                <a:latin typeface="Ancizar Sans" panose="020B0602040300000003" pitchFamily="34" charset="0"/>
              </a:rPr>
              <a:t>4. Informar al estudiante sobre las alternativas y oportunidades que ofrece el medio universitario y facilitar el acceso a los programas y actividades que complementan su formación profesional y personal.</a:t>
            </a:r>
          </a:p>
          <a:p>
            <a:r>
              <a:rPr lang="es-ES" sz="1200" dirty="0">
                <a:solidFill>
                  <a:schemeClr val="tx1">
                    <a:lumMod val="75000"/>
                    <a:lumOff val="25000"/>
                  </a:schemeClr>
                </a:solidFill>
                <a:latin typeface="Ancizar Sans" panose="020B0602040300000003" pitchFamily="34" charset="0"/>
              </a:rPr>
              <a:t>5. Detectar e intervenir oportunamente los factores de riesgo que puedan afectar el desempeño académico o el desarrollo personal del estudiante.</a:t>
            </a:r>
          </a:p>
          <a:p>
            <a:r>
              <a:rPr lang="es-ES" sz="1200" dirty="0">
                <a:solidFill>
                  <a:schemeClr val="tx1">
                    <a:lumMod val="75000"/>
                    <a:lumOff val="25000"/>
                  </a:schemeClr>
                </a:solidFill>
                <a:latin typeface="Ancizar Sans" panose="020B0602040300000003" pitchFamily="34" charset="0"/>
              </a:rPr>
              <a:t>6. Propender para que los procesos de formación, faciliten el tránsito efectivo a niveles de educación más avanzados, a la vinculación laboral, al emprendimiento empresarial, enmarcados en la responsabilidad social de la Universidad Nacional de Colombia.</a:t>
            </a:r>
          </a:p>
          <a:p>
            <a:r>
              <a:rPr lang="es-ES" sz="1200" dirty="0">
                <a:solidFill>
                  <a:schemeClr val="tx1">
                    <a:lumMod val="75000"/>
                    <a:lumOff val="25000"/>
                  </a:schemeClr>
                </a:solidFill>
                <a:latin typeface="Ancizar Sans" panose="020B0602040300000003" pitchFamily="34" charset="0"/>
              </a:rPr>
              <a:t>7. Generar redes de información, comunicación y apoyo, entre las diversas instancias internas y externas de la Universidad, para contribuir con el mejoramiento del desempeño académico y la formación integral de los estudiantes.</a:t>
            </a:r>
          </a:p>
          <a:p>
            <a:pPr algn="just"/>
            <a:endParaRPr lang="es-CO" sz="1400" dirty="0">
              <a:solidFill>
                <a:schemeClr val="tx1">
                  <a:lumMod val="65000"/>
                  <a:lumOff val="35000"/>
                </a:schemeClr>
              </a:solidFill>
              <a:latin typeface="Ancizar Sans Light" panose="020B0502040300000003" pitchFamily="34" charset="0"/>
              <a:cs typeface="Ancizar Serif"/>
            </a:endParaRPr>
          </a:p>
          <a:p>
            <a:pPr>
              <a:spcBef>
                <a:spcPts val="1000"/>
              </a:spcBef>
              <a:buClr>
                <a:schemeClr val="accent1"/>
              </a:buClr>
              <a:buSzPct val="80000"/>
            </a:pPr>
            <a:endParaRPr lang="en-US" sz="1100" dirty="0">
              <a:solidFill>
                <a:schemeClr val="tx1">
                  <a:lumMod val="65000"/>
                  <a:lumOff val="35000"/>
                </a:schemeClr>
              </a:solidFill>
              <a:latin typeface="Ancizar Sans Light" panose="020B0502040300000003" pitchFamily="34" charset="0"/>
              <a:cs typeface="Ancizar Serif"/>
            </a:endParaRPr>
          </a:p>
        </p:txBody>
      </p:sp>
      <p:sp>
        <p:nvSpPr>
          <p:cNvPr id="18" name="CuadroTexto 1">
            <a:extLst>
              <a:ext uri="{FF2B5EF4-FFF2-40B4-BE49-F238E27FC236}">
                <a16:creationId xmlns:a16="http://schemas.microsoft.com/office/drawing/2014/main" id="{A8AF0B91-D88C-48F6-9E94-BCB2237397FA}"/>
              </a:ext>
            </a:extLst>
          </p:cNvPr>
          <p:cNvSpPr txBox="1"/>
          <p:nvPr/>
        </p:nvSpPr>
        <p:spPr>
          <a:xfrm>
            <a:off x="2670348" y="5989692"/>
            <a:ext cx="7419975" cy="549702"/>
          </a:xfrm>
          <a:prstGeom prst="rect">
            <a:avLst/>
          </a:prstGeom>
          <a:noFill/>
        </p:spPr>
        <p:txBody>
          <a:bodyPr wrap="square" rtlCol="0">
            <a:spAutoFit/>
          </a:bodyPr>
          <a:lstStyle/>
          <a:p>
            <a:pPr algn="ctr">
              <a:lnSpc>
                <a:spcPct val="80000"/>
              </a:lnSpc>
            </a:pPr>
            <a:r>
              <a:rPr lang="es-ES" sz="3600" b="1" i="1" dirty="0">
                <a:solidFill>
                  <a:srgbClr val="182F58"/>
                </a:solidFill>
                <a:latin typeface="Ancizar Sans Extrablack" panose="020B0B02040300000003" pitchFamily="34" charset="0"/>
                <a:ea typeface="+mj-ea"/>
                <a:cs typeface="Ancizar Sans Extrabold"/>
                <a:hlinkClick r:id="rId3"/>
              </a:rPr>
              <a:t>Acceda a la norma</a:t>
            </a:r>
            <a:endParaRPr lang="es-ES" sz="3600" b="1" i="1" dirty="0">
              <a:solidFill>
                <a:srgbClr val="182F58"/>
              </a:solidFill>
              <a:latin typeface="Ancizar Sans Extrablack" panose="020B0B02040300000003" pitchFamily="34" charset="0"/>
              <a:ea typeface="+mj-ea"/>
              <a:cs typeface="Ancizar Sans Extrabold"/>
            </a:endParaRPr>
          </a:p>
        </p:txBody>
      </p:sp>
      <p:pic>
        <p:nvPicPr>
          <p:cNvPr id="2" name="Imagen 3">
            <a:extLst>
              <a:ext uri="{FF2B5EF4-FFF2-40B4-BE49-F238E27FC236}">
                <a16:creationId xmlns:a16="http://schemas.microsoft.com/office/drawing/2014/main" id="{A63E369F-5FD2-376D-2C28-7DF97A87DCA9}"/>
              </a:ext>
            </a:extLst>
          </p:cNvPr>
          <p:cNvPicPr>
            <a:picLocks noChangeAspect="1"/>
          </p:cNvPicPr>
          <p:nvPr/>
        </p:nvPicPr>
        <p:blipFill>
          <a:blip r:embed="rId4"/>
          <a:stretch>
            <a:fillRect/>
          </a:stretch>
        </p:blipFill>
        <p:spPr>
          <a:xfrm>
            <a:off x="1" y="1"/>
            <a:ext cx="2372263" cy="297566"/>
          </a:xfrm>
          <a:prstGeom prst="rect">
            <a:avLst/>
          </a:prstGeom>
        </p:spPr>
      </p:pic>
    </p:spTree>
    <p:extLst>
      <p:ext uri="{BB962C8B-B14F-4D97-AF65-F5344CB8AC3E}">
        <p14:creationId xmlns:p14="http://schemas.microsoft.com/office/powerpoint/2010/main" val="836150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5F46C9C-9A19-F69C-A193-FACDAB480B77}"/>
              </a:ext>
            </a:extLst>
          </p:cNvPr>
          <p:cNvSpPr/>
          <p:nvPr/>
        </p:nvSpPr>
        <p:spPr>
          <a:xfrm>
            <a:off x="4571999" y="-1"/>
            <a:ext cx="7620002" cy="6873243"/>
          </a:xfrm>
          <a:prstGeom prst="rect">
            <a:avLst/>
          </a:prstGeom>
          <a:solidFill>
            <a:srgbClr val="092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04D83C29-0863-6827-B809-218A0566E267}"/>
              </a:ext>
            </a:extLst>
          </p:cNvPr>
          <p:cNvSpPr txBox="1"/>
          <p:nvPr/>
        </p:nvSpPr>
        <p:spPr>
          <a:xfrm>
            <a:off x="132646" y="2949706"/>
            <a:ext cx="4262891" cy="1200329"/>
          </a:xfrm>
          <a:prstGeom prst="rect">
            <a:avLst/>
          </a:prstGeom>
          <a:noFill/>
        </p:spPr>
        <p:txBody>
          <a:bodyPr wrap="square" rtlCol="0">
            <a:spAutoFit/>
          </a:bodyPr>
          <a:lstStyle/>
          <a:p>
            <a:r>
              <a:rPr lang="es-MX" sz="3600" b="1" dirty="0">
                <a:solidFill>
                  <a:srgbClr val="1D7BBD"/>
                </a:solidFill>
                <a:latin typeface="Ancizar Sans Black" panose="020B0A02040300000003" pitchFamily="34" charset="0"/>
              </a:rPr>
              <a:t>PROCESOS ADMINISTRATIVOS</a:t>
            </a:r>
          </a:p>
        </p:txBody>
      </p:sp>
      <p:sp>
        <p:nvSpPr>
          <p:cNvPr id="12" name="CuadroTexto 11">
            <a:extLst>
              <a:ext uri="{FF2B5EF4-FFF2-40B4-BE49-F238E27FC236}">
                <a16:creationId xmlns:a16="http://schemas.microsoft.com/office/drawing/2014/main" id="{C1935C3C-3B62-17A3-4113-51B2D76246DC}"/>
              </a:ext>
            </a:extLst>
          </p:cNvPr>
          <p:cNvSpPr txBox="1"/>
          <p:nvPr/>
        </p:nvSpPr>
        <p:spPr>
          <a:xfrm>
            <a:off x="6096000" y="3685456"/>
            <a:ext cx="4671232" cy="1569660"/>
          </a:xfrm>
          <a:prstGeom prst="rect">
            <a:avLst/>
          </a:prstGeom>
          <a:noFill/>
        </p:spPr>
        <p:txBody>
          <a:bodyPr wrap="square" rtlCol="0">
            <a:spAutoFit/>
          </a:bodyPr>
          <a:lstStyle/>
          <a:p>
            <a:r>
              <a:rPr lang="es-MX" sz="4800" b="1" dirty="0">
                <a:solidFill>
                  <a:srgbClr val="092B99"/>
                </a:solidFill>
                <a:latin typeface="Ancizar Sans" panose="020B0602040300000003" pitchFamily="34" charset="0"/>
              </a:rPr>
              <a:t>Texto importante</a:t>
            </a:r>
            <a:br>
              <a:rPr lang="es-MX" sz="4800" b="1" dirty="0">
                <a:solidFill>
                  <a:srgbClr val="092B99"/>
                </a:solidFill>
                <a:latin typeface="Ancizar Sans" panose="020B0602040300000003" pitchFamily="34" charset="0"/>
              </a:rPr>
            </a:br>
            <a:r>
              <a:rPr lang="es-MX" sz="4800" b="1" dirty="0">
                <a:solidFill>
                  <a:srgbClr val="092B99"/>
                </a:solidFill>
                <a:latin typeface="Ancizar Sans" panose="020B0602040300000003" pitchFamily="34" charset="0"/>
              </a:rPr>
              <a:t>texto importante</a:t>
            </a:r>
            <a:endParaRPr lang="es-CO" sz="4800" b="1" dirty="0">
              <a:solidFill>
                <a:srgbClr val="092B99"/>
              </a:solidFill>
              <a:latin typeface="Ancizar Sans" panose="020B0602040300000003" pitchFamily="34" charset="0"/>
            </a:endParaRPr>
          </a:p>
        </p:txBody>
      </p:sp>
      <p:sp>
        <p:nvSpPr>
          <p:cNvPr id="2" name="CuadroTexto 1"/>
          <p:cNvSpPr txBox="1"/>
          <p:nvPr/>
        </p:nvSpPr>
        <p:spPr>
          <a:xfrm>
            <a:off x="10888001" y="5935721"/>
            <a:ext cx="1751163" cy="200055"/>
          </a:xfrm>
          <a:prstGeom prst="rect">
            <a:avLst/>
          </a:prstGeom>
          <a:noFill/>
        </p:spPr>
        <p:txBody>
          <a:bodyPr wrap="square" rtlCol="0">
            <a:spAutoFit/>
          </a:bodyPr>
          <a:lstStyle/>
          <a:p>
            <a:r>
              <a:rPr lang="es-CO" sz="700" i="1" dirty="0">
                <a:solidFill>
                  <a:schemeClr val="bg1"/>
                </a:solidFill>
                <a:latin typeface="Ancizar Sans" panose="020B0602040300000003" pitchFamily="34" charset="0"/>
              </a:rPr>
              <a:t>Foto: Agencia de Noticias UNAL</a:t>
            </a:r>
          </a:p>
        </p:txBody>
      </p:sp>
      <p:pic>
        <p:nvPicPr>
          <p:cNvPr id="2052" name="Picture 4" descr="http://agenciadenoticias.unal.edu.co/fileadmin/Agencia_de_Noticias/Imagenes/2022/07-Julio/313/AgenciaUNAL-2022071503-3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651397"/>
            <a:ext cx="7632137" cy="528432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rotWithShape="1">
          <a:blip r:embed="rId4"/>
          <a:srcRect l="646"/>
          <a:stretch/>
        </p:blipFill>
        <p:spPr>
          <a:xfrm>
            <a:off x="0" y="0"/>
            <a:ext cx="2650119" cy="257211"/>
          </a:xfrm>
          <a:prstGeom prst="rect">
            <a:avLst/>
          </a:prstGeom>
        </p:spPr>
      </p:pic>
    </p:spTree>
    <p:extLst>
      <p:ext uri="{BB962C8B-B14F-4D97-AF65-F5344CB8AC3E}">
        <p14:creationId xmlns:p14="http://schemas.microsoft.com/office/powerpoint/2010/main" val="9140675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3422</Words>
  <Application>Microsoft Office PowerPoint</Application>
  <PresentationFormat>Widescreen</PresentationFormat>
  <Paragraphs>354</Paragraphs>
  <Slides>34</Slides>
  <Notes>7</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Ancizar Sans</vt:lpstr>
      <vt:lpstr>Ancizar Sans Black</vt:lpstr>
      <vt:lpstr>Ancizar Sans Extrablack</vt:lpstr>
      <vt:lpstr>Ancizar Sans Light</vt:lpstr>
      <vt:lpstr>Ancizar Sans Thin</vt:lpstr>
      <vt:lpstr>Ancizar Serif Extrabold</vt:lpstr>
      <vt:lpstr>Arial</vt:lpstr>
      <vt:lpstr>Calibri</vt:lpstr>
      <vt:lpstr>Calibri Light</vt:lpstr>
      <vt:lpstr>Segoe UI</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Estímulos y Distinciones para los Estudiantes de la Universidad Nacional de Colombia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Estatuto Estudiantil de la Universidad Nacional de Colombia</vt:lpstr>
      <vt:lpstr>Procesos académicos de los programas de posgrado de la Facultad de Ingeniería Sede Bogotá de la Universidad Nacional de Colombia</vt:lpstr>
      <vt:lpstr>Procesos académicos de los programas de posgrado de la Facultad de Ingeniería Sede Bogotá de la Universidad Nacional de Colombia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catalinacruz108@outlook.com</dc:creator>
  <cp:lastModifiedBy>Nestor Mancipe</cp:lastModifiedBy>
  <cp:revision>40</cp:revision>
  <dcterms:created xsi:type="dcterms:W3CDTF">2022-06-08T16:57:15Z</dcterms:created>
  <dcterms:modified xsi:type="dcterms:W3CDTF">2023-02-10T21:47:22Z</dcterms:modified>
</cp:coreProperties>
</file>